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rawing10.xml" ContentType="application/vnd.ms-office.drawingml.diagramDrawing+xml"/>
  <Override PartName="/ppt/diagrams/drawing20.xml" ContentType="application/vnd.ms-office.drawingml.diagramDrawing+xml"/>
  <Override PartName="/ppt/diagrams/drawing30.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73" r:id="rId3"/>
    <p:sldId id="271" r:id="rId4"/>
    <p:sldId id="265" r:id="rId5"/>
    <p:sldId id="272" r:id="rId6"/>
    <p:sldId id="274" r:id="rId7"/>
    <p:sldId id="276" r:id="rId8"/>
    <p:sldId id="275" r:id="rId9"/>
    <p:sldId id="277" r:id="rId10"/>
    <p:sldId id="278" r:id="rId11"/>
    <p:sldId id="284" r:id="rId12"/>
    <p:sldId id="285" r:id="rId13"/>
    <p:sldId id="295" r:id="rId14"/>
    <p:sldId id="296" r:id="rId15"/>
    <p:sldId id="281" r:id="rId16"/>
    <p:sldId id="258" r:id="rId17"/>
    <p:sldId id="292" r:id="rId18"/>
    <p:sldId id="267" r:id="rId19"/>
    <p:sldId id="293" r:id="rId20"/>
    <p:sldId id="268" r:id="rId21"/>
    <p:sldId id="270" r:id="rId22"/>
    <p:sldId id="287" r:id="rId23"/>
    <p:sldId id="294" r:id="rId24"/>
    <p:sldId id="288" r:id="rId25"/>
    <p:sldId id="289" r:id="rId26"/>
    <p:sldId id="290" r:id="rId27"/>
    <p:sldId id="291" r:id="rId28"/>
    <p:sldId id="286" r:id="rId29"/>
    <p:sldId id="264" r:id="rId30"/>
    <p:sldId id="26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93" d="100"/>
          <a:sy n="93" d="100"/>
        </p:scale>
        <p:origin x="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F6213-3352-46AC-99BB-34771E357550}"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45DB9AE9-BD40-426E-9492-78F37B69F9C7}">
      <dgm:prSet custT="1"/>
      <dgm:spPr/>
      <dgm:t>
        <a:bodyPr/>
        <a:lstStyle/>
        <a:p>
          <a:pPr>
            <a:lnSpc>
              <a:spcPct val="100000"/>
            </a:lnSpc>
          </a:pPr>
          <a:r>
            <a:rPr lang="en-US" sz="2400" dirty="0">
              <a:latin typeface="Consolas" panose="020B0609020204030204" pitchFamily="49" charset="0"/>
            </a:rPr>
            <a:t>All-in-one travel planner powered by FinTech</a:t>
          </a:r>
        </a:p>
      </dgm:t>
    </dgm:pt>
    <dgm:pt modelId="{7D0A009D-97BE-4002-901A-87BA4EB4B1D8}" type="parTrans" cxnId="{605DDF80-3A4B-4F4D-B089-0538ED50C3F6}">
      <dgm:prSet/>
      <dgm:spPr/>
      <dgm:t>
        <a:bodyPr/>
        <a:lstStyle/>
        <a:p>
          <a:endParaRPr lang="en-US"/>
        </a:p>
      </dgm:t>
    </dgm:pt>
    <dgm:pt modelId="{186A432F-BF6B-4EE0-927C-45DB1BFF83FC}" type="sibTrans" cxnId="{605DDF80-3A4B-4F4D-B089-0538ED50C3F6}">
      <dgm:prSet/>
      <dgm:spPr/>
      <dgm:t>
        <a:bodyPr/>
        <a:lstStyle/>
        <a:p>
          <a:endParaRPr lang="en-US"/>
        </a:p>
      </dgm:t>
    </dgm:pt>
    <dgm:pt modelId="{A6AF6E24-7FC3-4A20-A69E-B857BF23483E}">
      <dgm:prSet custT="1"/>
      <dgm:spPr/>
      <dgm:t>
        <a:bodyPr/>
        <a:lstStyle/>
        <a:p>
          <a:pPr>
            <a:lnSpc>
              <a:spcPct val="100000"/>
            </a:lnSpc>
          </a:pPr>
          <a:r>
            <a:rPr lang="en-US" sz="2400" dirty="0">
              <a:latin typeface="Consolas" panose="020B0609020204030204" pitchFamily="49" charset="0"/>
            </a:rPr>
            <a:t>Estimate travel budget, find out travel restrictions at intended destination, and survey hotel reviews</a:t>
          </a:r>
        </a:p>
      </dgm:t>
    </dgm:pt>
    <dgm:pt modelId="{08D620F6-1E4C-4FC7-A3E9-073F72F3D585}" type="parTrans" cxnId="{E516FA8E-A353-4FBF-8877-56F3D6F09AC8}">
      <dgm:prSet/>
      <dgm:spPr/>
      <dgm:t>
        <a:bodyPr/>
        <a:lstStyle/>
        <a:p>
          <a:endParaRPr lang="en-US"/>
        </a:p>
      </dgm:t>
    </dgm:pt>
    <dgm:pt modelId="{23A91BAA-3CD7-45A0-91CA-0B83D988CF9C}" type="sibTrans" cxnId="{E516FA8E-A353-4FBF-8877-56F3D6F09AC8}">
      <dgm:prSet/>
      <dgm:spPr/>
      <dgm:t>
        <a:bodyPr/>
        <a:lstStyle/>
        <a:p>
          <a:endParaRPr lang="en-US"/>
        </a:p>
      </dgm:t>
    </dgm:pt>
    <dgm:pt modelId="{7D28830B-6412-482F-B333-C9F18A62A9DE}">
      <dgm:prSet custT="1"/>
      <dgm:spPr/>
      <dgm:t>
        <a:bodyPr/>
        <a:lstStyle/>
        <a:p>
          <a:pPr>
            <a:lnSpc>
              <a:spcPct val="100000"/>
            </a:lnSpc>
          </a:pPr>
          <a:r>
            <a:rPr lang="en-US" sz="2400" dirty="0">
              <a:latin typeface="Consolas" panose="020B0609020204030204" pitchFamily="49" charset="0"/>
            </a:rPr>
            <a:t>Learn more about the tourism industry</a:t>
          </a:r>
        </a:p>
      </dgm:t>
    </dgm:pt>
    <dgm:pt modelId="{0B769710-6F43-4883-8F52-2A16C43AB06A}" type="parTrans" cxnId="{71CD1AD1-DB17-47A3-9A9E-879FEA5A9A2A}">
      <dgm:prSet/>
      <dgm:spPr/>
      <dgm:t>
        <a:bodyPr/>
        <a:lstStyle/>
        <a:p>
          <a:endParaRPr lang="en-US"/>
        </a:p>
      </dgm:t>
    </dgm:pt>
    <dgm:pt modelId="{72109BBB-BD16-4311-9F53-82226771FCB2}" type="sibTrans" cxnId="{71CD1AD1-DB17-47A3-9A9E-879FEA5A9A2A}">
      <dgm:prSet/>
      <dgm:spPr/>
      <dgm:t>
        <a:bodyPr/>
        <a:lstStyle/>
        <a:p>
          <a:endParaRPr lang="en-US"/>
        </a:p>
      </dgm:t>
    </dgm:pt>
    <dgm:pt modelId="{2AB9F2B2-DFB2-4E11-A9F5-5EB271DF8497}" type="pres">
      <dgm:prSet presAssocID="{C5BF6213-3352-46AC-99BB-34771E357550}" presName="root" presStyleCnt="0">
        <dgm:presLayoutVars>
          <dgm:dir/>
          <dgm:resizeHandles val="exact"/>
        </dgm:presLayoutVars>
      </dgm:prSet>
      <dgm:spPr/>
    </dgm:pt>
    <dgm:pt modelId="{20B0CAF2-744A-4182-BF28-F87627041AD6}" type="pres">
      <dgm:prSet presAssocID="{45DB9AE9-BD40-426E-9492-78F37B69F9C7}" presName="compNode" presStyleCnt="0"/>
      <dgm:spPr/>
    </dgm:pt>
    <dgm:pt modelId="{1F9AD01C-AF3F-42F3-9194-EB4826079E20}" type="pres">
      <dgm:prSet presAssocID="{45DB9AE9-BD40-426E-9492-78F37B69F9C7}" presName="bgRect" presStyleLbl="bgShp" presStyleIdx="0" presStyleCnt="3"/>
      <dgm:spPr/>
    </dgm:pt>
    <dgm:pt modelId="{4814B8D4-73AA-4979-A2BC-A585B4B3E974}" type="pres">
      <dgm:prSet presAssocID="{45DB9AE9-BD40-426E-9492-78F37B69F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m tree"/>
        </a:ext>
      </dgm:extLst>
    </dgm:pt>
    <dgm:pt modelId="{D40A29CF-EDAA-495B-AE25-72241CEAD2B4}" type="pres">
      <dgm:prSet presAssocID="{45DB9AE9-BD40-426E-9492-78F37B69F9C7}" presName="spaceRect" presStyleCnt="0"/>
      <dgm:spPr/>
    </dgm:pt>
    <dgm:pt modelId="{BC444C10-0E98-4C09-BFB4-5BC99EDE5995}" type="pres">
      <dgm:prSet presAssocID="{45DB9AE9-BD40-426E-9492-78F37B69F9C7}" presName="parTx" presStyleLbl="revTx" presStyleIdx="0" presStyleCnt="3">
        <dgm:presLayoutVars>
          <dgm:chMax val="0"/>
          <dgm:chPref val="0"/>
        </dgm:presLayoutVars>
      </dgm:prSet>
      <dgm:spPr/>
    </dgm:pt>
    <dgm:pt modelId="{4E03833C-4D2B-47D9-97F2-7122A68D51E4}" type="pres">
      <dgm:prSet presAssocID="{186A432F-BF6B-4EE0-927C-45DB1BFF83FC}" presName="sibTrans" presStyleCnt="0"/>
      <dgm:spPr/>
    </dgm:pt>
    <dgm:pt modelId="{2000688E-D189-4674-A528-493155767DF6}" type="pres">
      <dgm:prSet presAssocID="{A6AF6E24-7FC3-4A20-A69E-B857BF23483E}" presName="compNode" presStyleCnt="0"/>
      <dgm:spPr/>
    </dgm:pt>
    <dgm:pt modelId="{50D61B1E-51A4-407B-AD40-A304E3B941F6}" type="pres">
      <dgm:prSet presAssocID="{A6AF6E24-7FC3-4A20-A69E-B857BF23483E}" presName="bgRect" presStyleLbl="bgShp" presStyleIdx="1" presStyleCnt="3"/>
      <dgm:spPr/>
    </dgm:pt>
    <dgm:pt modelId="{8B138CAC-02FD-4D58-AF1B-C76B79113939}" type="pres">
      <dgm:prSet presAssocID="{A6AF6E24-7FC3-4A20-A69E-B857BF2348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08207E2-04D1-49F1-A2A9-8F3EC84391BF}" type="pres">
      <dgm:prSet presAssocID="{A6AF6E24-7FC3-4A20-A69E-B857BF23483E}" presName="spaceRect" presStyleCnt="0"/>
      <dgm:spPr/>
    </dgm:pt>
    <dgm:pt modelId="{69240911-B955-47EB-9D90-3D98D707BBB8}" type="pres">
      <dgm:prSet presAssocID="{A6AF6E24-7FC3-4A20-A69E-B857BF23483E}" presName="parTx" presStyleLbl="revTx" presStyleIdx="1" presStyleCnt="3">
        <dgm:presLayoutVars>
          <dgm:chMax val="0"/>
          <dgm:chPref val="0"/>
        </dgm:presLayoutVars>
      </dgm:prSet>
      <dgm:spPr/>
    </dgm:pt>
    <dgm:pt modelId="{0722B003-CB2D-4CFD-A5D2-858EDA2EBB3B}" type="pres">
      <dgm:prSet presAssocID="{23A91BAA-3CD7-45A0-91CA-0B83D988CF9C}" presName="sibTrans" presStyleCnt="0"/>
      <dgm:spPr/>
    </dgm:pt>
    <dgm:pt modelId="{6405D575-CDCE-4E97-AF55-566BD41676A3}" type="pres">
      <dgm:prSet presAssocID="{7D28830B-6412-482F-B333-C9F18A62A9DE}" presName="compNode" presStyleCnt="0"/>
      <dgm:spPr/>
    </dgm:pt>
    <dgm:pt modelId="{0285B13F-ADFB-4422-BE80-82C13E2C7C38}" type="pres">
      <dgm:prSet presAssocID="{7D28830B-6412-482F-B333-C9F18A62A9DE}" presName="bgRect" presStyleLbl="bgShp" presStyleIdx="2" presStyleCnt="3"/>
      <dgm:spPr/>
    </dgm:pt>
    <dgm:pt modelId="{E5D5807A-9509-47B0-A648-677FA870E0B1}" type="pres">
      <dgm:prSet presAssocID="{7D28830B-6412-482F-B333-C9F18A62A9DE}" presName="iconRect" presStyleLbl="node1" presStyleIdx="2" presStyleCnt="3"/>
      <dgm:spPr>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dgm:spPr>
    </dgm:pt>
    <dgm:pt modelId="{F2AF158C-BEE1-4827-8B91-01CCCCAF1217}" type="pres">
      <dgm:prSet presAssocID="{7D28830B-6412-482F-B333-C9F18A62A9DE}" presName="spaceRect" presStyleCnt="0"/>
      <dgm:spPr/>
    </dgm:pt>
    <dgm:pt modelId="{BCBA5A31-3768-4B3F-9B80-EB4521E1E7C5}" type="pres">
      <dgm:prSet presAssocID="{7D28830B-6412-482F-B333-C9F18A62A9DE}" presName="parTx" presStyleLbl="revTx" presStyleIdx="2" presStyleCnt="3">
        <dgm:presLayoutVars>
          <dgm:chMax val="0"/>
          <dgm:chPref val="0"/>
        </dgm:presLayoutVars>
      </dgm:prSet>
      <dgm:spPr/>
    </dgm:pt>
  </dgm:ptLst>
  <dgm:cxnLst>
    <dgm:cxn modelId="{12348906-197F-45EC-A83E-777279FE8624}" type="presOf" srcId="{45DB9AE9-BD40-426E-9492-78F37B69F9C7}" destId="{BC444C10-0E98-4C09-BFB4-5BC99EDE5995}" srcOrd="0" destOrd="0" presId="urn:microsoft.com/office/officeart/2018/2/layout/IconVerticalSolidList"/>
    <dgm:cxn modelId="{6539D13B-19ED-47B0-9C8F-9AC73CDDF678}" type="presOf" srcId="{C5BF6213-3352-46AC-99BB-34771E357550}" destId="{2AB9F2B2-DFB2-4E11-A9F5-5EB271DF8497}" srcOrd="0" destOrd="0" presId="urn:microsoft.com/office/officeart/2018/2/layout/IconVerticalSolidList"/>
    <dgm:cxn modelId="{E306BD45-0724-4533-A093-9C0C7DD89E8A}" type="presOf" srcId="{A6AF6E24-7FC3-4A20-A69E-B857BF23483E}" destId="{69240911-B955-47EB-9D90-3D98D707BBB8}" srcOrd="0" destOrd="0" presId="urn:microsoft.com/office/officeart/2018/2/layout/IconVerticalSolidList"/>
    <dgm:cxn modelId="{605DDF80-3A4B-4F4D-B089-0538ED50C3F6}" srcId="{C5BF6213-3352-46AC-99BB-34771E357550}" destId="{45DB9AE9-BD40-426E-9492-78F37B69F9C7}" srcOrd="0" destOrd="0" parTransId="{7D0A009D-97BE-4002-901A-87BA4EB4B1D8}" sibTransId="{186A432F-BF6B-4EE0-927C-45DB1BFF83FC}"/>
    <dgm:cxn modelId="{E516FA8E-A353-4FBF-8877-56F3D6F09AC8}" srcId="{C5BF6213-3352-46AC-99BB-34771E357550}" destId="{A6AF6E24-7FC3-4A20-A69E-B857BF23483E}" srcOrd="1" destOrd="0" parTransId="{08D620F6-1E4C-4FC7-A3E9-073F72F3D585}" sibTransId="{23A91BAA-3CD7-45A0-91CA-0B83D988CF9C}"/>
    <dgm:cxn modelId="{3BC201A3-4BE9-4CDC-8E30-4FD6FCBF7633}" type="presOf" srcId="{7D28830B-6412-482F-B333-C9F18A62A9DE}" destId="{BCBA5A31-3768-4B3F-9B80-EB4521E1E7C5}" srcOrd="0" destOrd="0" presId="urn:microsoft.com/office/officeart/2018/2/layout/IconVerticalSolidList"/>
    <dgm:cxn modelId="{71CD1AD1-DB17-47A3-9A9E-879FEA5A9A2A}" srcId="{C5BF6213-3352-46AC-99BB-34771E357550}" destId="{7D28830B-6412-482F-B333-C9F18A62A9DE}" srcOrd="2" destOrd="0" parTransId="{0B769710-6F43-4883-8F52-2A16C43AB06A}" sibTransId="{72109BBB-BD16-4311-9F53-82226771FCB2}"/>
    <dgm:cxn modelId="{2C3D62B6-F6FF-4196-A9EC-4B2832B37730}" type="presParOf" srcId="{2AB9F2B2-DFB2-4E11-A9F5-5EB271DF8497}" destId="{20B0CAF2-744A-4182-BF28-F87627041AD6}" srcOrd="0" destOrd="0" presId="urn:microsoft.com/office/officeart/2018/2/layout/IconVerticalSolidList"/>
    <dgm:cxn modelId="{F3796628-9EC8-4613-BFE2-4045B0CC183E}" type="presParOf" srcId="{20B0CAF2-744A-4182-BF28-F87627041AD6}" destId="{1F9AD01C-AF3F-42F3-9194-EB4826079E20}" srcOrd="0" destOrd="0" presId="urn:microsoft.com/office/officeart/2018/2/layout/IconVerticalSolidList"/>
    <dgm:cxn modelId="{74F3294C-4D65-4E82-A0A7-B728C144EE93}" type="presParOf" srcId="{20B0CAF2-744A-4182-BF28-F87627041AD6}" destId="{4814B8D4-73AA-4979-A2BC-A585B4B3E974}" srcOrd="1" destOrd="0" presId="urn:microsoft.com/office/officeart/2018/2/layout/IconVerticalSolidList"/>
    <dgm:cxn modelId="{1D6444C0-8FAF-468C-8177-0F41C751EB52}" type="presParOf" srcId="{20B0CAF2-744A-4182-BF28-F87627041AD6}" destId="{D40A29CF-EDAA-495B-AE25-72241CEAD2B4}" srcOrd="2" destOrd="0" presId="urn:microsoft.com/office/officeart/2018/2/layout/IconVerticalSolidList"/>
    <dgm:cxn modelId="{119CE05D-66E9-442E-9E6B-B6E2A0C6D8A0}" type="presParOf" srcId="{20B0CAF2-744A-4182-BF28-F87627041AD6}" destId="{BC444C10-0E98-4C09-BFB4-5BC99EDE5995}" srcOrd="3" destOrd="0" presId="urn:microsoft.com/office/officeart/2018/2/layout/IconVerticalSolidList"/>
    <dgm:cxn modelId="{7DB473EB-FC15-411E-88F5-19C791E5AFC2}" type="presParOf" srcId="{2AB9F2B2-DFB2-4E11-A9F5-5EB271DF8497}" destId="{4E03833C-4D2B-47D9-97F2-7122A68D51E4}" srcOrd="1" destOrd="0" presId="urn:microsoft.com/office/officeart/2018/2/layout/IconVerticalSolidList"/>
    <dgm:cxn modelId="{5C172F9B-74D9-4034-A0F6-2C51AF065739}" type="presParOf" srcId="{2AB9F2B2-DFB2-4E11-A9F5-5EB271DF8497}" destId="{2000688E-D189-4674-A528-493155767DF6}" srcOrd="2" destOrd="0" presId="urn:microsoft.com/office/officeart/2018/2/layout/IconVerticalSolidList"/>
    <dgm:cxn modelId="{574C20B8-CF0E-4937-B357-3D5E79B849D4}" type="presParOf" srcId="{2000688E-D189-4674-A528-493155767DF6}" destId="{50D61B1E-51A4-407B-AD40-A304E3B941F6}" srcOrd="0" destOrd="0" presId="urn:microsoft.com/office/officeart/2018/2/layout/IconVerticalSolidList"/>
    <dgm:cxn modelId="{EE793F07-E4EB-4764-8C2E-E0F4CD63A41A}" type="presParOf" srcId="{2000688E-D189-4674-A528-493155767DF6}" destId="{8B138CAC-02FD-4D58-AF1B-C76B79113939}" srcOrd="1" destOrd="0" presId="urn:microsoft.com/office/officeart/2018/2/layout/IconVerticalSolidList"/>
    <dgm:cxn modelId="{D101B289-24C7-46EB-952D-73C78B7A365D}" type="presParOf" srcId="{2000688E-D189-4674-A528-493155767DF6}" destId="{308207E2-04D1-49F1-A2A9-8F3EC84391BF}" srcOrd="2" destOrd="0" presId="urn:microsoft.com/office/officeart/2018/2/layout/IconVerticalSolidList"/>
    <dgm:cxn modelId="{5BA8C550-96DC-4E3D-BC70-A59BAF744C3F}" type="presParOf" srcId="{2000688E-D189-4674-A528-493155767DF6}" destId="{69240911-B955-47EB-9D90-3D98D707BBB8}" srcOrd="3" destOrd="0" presId="urn:microsoft.com/office/officeart/2018/2/layout/IconVerticalSolidList"/>
    <dgm:cxn modelId="{E90D0CA4-917F-4047-8FB7-6522176A409B}" type="presParOf" srcId="{2AB9F2B2-DFB2-4E11-A9F5-5EB271DF8497}" destId="{0722B003-CB2D-4CFD-A5D2-858EDA2EBB3B}" srcOrd="3" destOrd="0" presId="urn:microsoft.com/office/officeart/2018/2/layout/IconVerticalSolidList"/>
    <dgm:cxn modelId="{D1405542-FAFE-409A-95C5-1E155AD2CDB0}" type="presParOf" srcId="{2AB9F2B2-DFB2-4E11-A9F5-5EB271DF8497}" destId="{6405D575-CDCE-4E97-AF55-566BD41676A3}" srcOrd="4" destOrd="0" presId="urn:microsoft.com/office/officeart/2018/2/layout/IconVerticalSolidList"/>
    <dgm:cxn modelId="{D040BBA3-26ED-4F7B-941E-C1B0F5F25E38}" type="presParOf" srcId="{6405D575-CDCE-4E97-AF55-566BD41676A3}" destId="{0285B13F-ADFB-4422-BE80-82C13E2C7C38}" srcOrd="0" destOrd="0" presId="urn:microsoft.com/office/officeart/2018/2/layout/IconVerticalSolidList"/>
    <dgm:cxn modelId="{A2148A50-EE8D-49E3-BB1D-C6294A7A9F4C}" type="presParOf" srcId="{6405D575-CDCE-4E97-AF55-566BD41676A3}" destId="{E5D5807A-9509-47B0-A648-677FA870E0B1}" srcOrd="1" destOrd="0" presId="urn:microsoft.com/office/officeart/2018/2/layout/IconVerticalSolidList"/>
    <dgm:cxn modelId="{11B881C5-887B-43E3-83BB-7160C4595A31}" type="presParOf" srcId="{6405D575-CDCE-4E97-AF55-566BD41676A3}" destId="{F2AF158C-BEE1-4827-8B91-01CCCCAF1217}" srcOrd="2" destOrd="0" presId="urn:microsoft.com/office/officeart/2018/2/layout/IconVerticalSolidList"/>
    <dgm:cxn modelId="{396072CE-DB9E-449C-B4B8-C1A943483845}" type="presParOf" srcId="{6405D575-CDCE-4E97-AF55-566BD41676A3}" destId="{BCBA5A31-3768-4B3F-9B80-EB4521E1E7C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D0779EB-BBA6-420F-8E5F-C8A3B0D2774B}">
      <dgm:prSet/>
      <dgm:spPr/>
      <dgm:t>
        <a:bodyPr/>
        <a:lstStyle/>
        <a:p>
          <a:r>
            <a:rPr lang="en-US" dirty="0">
              <a:latin typeface="Consolas" panose="020B0609020204030204" pitchFamily="49" charset="0"/>
            </a:rPr>
            <a:t>How do we generate a travel itinerary?</a:t>
          </a:r>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4BA703DF-9289-4460-95E8-371699F07DCA}">
      <dgm:prSet/>
      <dgm:spPr/>
      <dgm:t>
        <a:bodyPr/>
        <a:lstStyle/>
        <a:p>
          <a:r>
            <a:rPr lang="en-US" dirty="0">
              <a:latin typeface="Consolas" panose="020B0609020204030204" pitchFamily="49" charset="0"/>
            </a:rPr>
            <a:t>Which travel destinations should we consider</a:t>
          </a:r>
          <a:r>
            <a:rPr lang="en-US" b="0" i="0" dirty="0">
              <a:latin typeface="Consolas" panose="020B0609020204030204" pitchFamily="49" charset="0"/>
            </a:rPr>
            <a:t>?</a:t>
          </a:r>
          <a:endParaRPr lang="en-US" dirty="0">
            <a:latin typeface="Consolas" panose="020B0609020204030204" pitchFamily="49" charset="0"/>
          </a:endParaRPr>
        </a:p>
      </dgm:t>
    </dgm:pt>
    <dgm:pt modelId="{E9986AA3-6CD7-43E2-A872-92B6334ED396}" type="parTrans" cxnId="{DE6690F9-FE5D-499F-BB96-D37CAFDF623E}">
      <dgm:prSet/>
      <dgm:spPr/>
      <dgm:t>
        <a:bodyPr/>
        <a:lstStyle/>
        <a:p>
          <a:endParaRPr lang="en-US"/>
        </a:p>
      </dgm:t>
    </dgm:pt>
    <dgm:pt modelId="{93D86C2E-7589-4661-91DD-4D1F7BD8EDD9}" type="sibTrans" cxnId="{DE6690F9-FE5D-499F-BB96-D37CAFDF623E}">
      <dgm:prSet/>
      <dgm:spPr/>
      <dgm:t>
        <a:bodyPr/>
        <a:lstStyle/>
        <a:p>
          <a:endParaRPr lang="en-US"/>
        </a:p>
      </dgm:t>
    </dgm:pt>
    <dgm:pt modelId="{D2D324A8-C7C9-4C71-9DE9-0ABD1D22C5E5}">
      <dgm:prSet/>
      <dgm:spPr/>
      <dgm:t>
        <a:bodyPr/>
        <a:lstStyle/>
        <a:p>
          <a:r>
            <a:rPr lang="en-US" b="0" i="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dirty="0">
            <a:latin typeface="Consolas" panose="020B0609020204030204" pitchFamily="49" charset="0"/>
          </a:endParaRPr>
        </a:p>
      </dgm:t>
    </dgm:pt>
    <dgm:pt modelId="{BBB68206-5ED5-4DE4-9FB2-B496DFF6CE5A}" type="parTrans" cxnId="{DB49411C-3C96-4703-85A8-959116BCE3A8}">
      <dgm:prSet/>
      <dgm:spPr/>
      <dgm:t>
        <a:bodyPr/>
        <a:lstStyle/>
        <a:p>
          <a:endParaRPr lang="en-US"/>
        </a:p>
      </dgm:t>
    </dgm:pt>
    <dgm:pt modelId="{F4A68C37-D795-4BF1-BC88-CABD6C3C37FA}" type="sibTrans" cxnId="{DB49411C-3C96-4703-85A8-959116BCE3A8}">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2"/>
      <dgm:spPr/>
    </dgm:pt>
    <dgm:pt modelId="{1C651FC9-FF54-41ED-A0AF-7392FD74BE9E}" type="pres">
      <dgm:prSet presAssocID="{6D0779EB-BBA6-420F-8E5F-C8A3B0D2774B}" presName="parentText" presStyleLbl="node1" presStyleIdx="0" presStyleCnt="2">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2" custScaleY="100500" custLinFactNeighborX="-65">
        <dgm:presLayoutVars>
          <dgm:bulletEnabled val="1"/>
        </dgm:presLayoutVars>
      </dgm:prSet>
      <dgm:spPr/>
    </dgm:pt>
    <dgm:pt modelId="{FE2621D6-59E6-4D5C-84F5-6C5559E7DFFC}" type="pres">
      <dgm:prSet presAssocID="{A31AEDDC-4615-4DFB-9397-C88C6E552F85}" presName="spaceBetweenRectangles" presStyleCnt="0"/>
      <dgm:spPr/>
    </dgm:pt>
    <dgm:pt modelId="{0C2CFE33-33BC-45A6-B329-97441E9FA859}" type="pres">
      <dgm:prSet presAssocID="{4BA703DF-9289-4460-95E8-371699F07DCA}" presName="parentLin" presStyleCnt="0"/>
      <dgm:spPr/>
    </dgm:pt>
    <dgm:pt modelId="{B46C4B54-767B-48F2-97D9-BC3B5D3981B1}" type="pres">
      <dgm:prSet presAssocID="{4BA703DF-9289-4460-95E8-371699F07DCA}" presName="parentLeftMargin" presStyleLbl="node1" presStyleIdx="0" presStyleCnt="2"/>
      <dgm:spPr/>
    </dgm:pt>
    <dgm:pt modelId="{5DC4ED22-CE70-4B7B-A576-6395AC14FB1B}" type="pres">
      <dgm:prSet presAssocID="{4BA703DF-9289-4460-95E8-371699F07DCA}" presName="parentText" presStyleLbl="node1" presStyleIdx="1" presStyleCnt="2" custLinFactNeighborY="18080">
        <dgm:presLayoutVars>
          <dgm:chMax val="0"/>
          <dgm:bulletEnabled val="1"/>
        </dgm:presLayoutVars>
      </dgm:prSet>
      <dgm:spPr/>
    </dgm:pt>
    <dgm:pt modelId="{DEE25257-2478-4EEA-B38C-3A38D75214EC}" type="pres">
      <dgm:prSet presAssocID="{4BA703DF-9289-4460-95E8-371699F07DCA}" presName="negativeSpace" presStyleCnt="0"/>
      <dgm:spPr/>
    </dgm:pt>
    <dgm:pt modelId="{11F1DBE3-B944-4365-9DE2-97A6E875E387}" type="pres">
      <dgm:prSet presAssocID="{4BA703DF-9289-4460-95E8-371699F07DCA}" presName="childText" presStyleLbl="conFgAcc1" presStyleIdx="1" presStyleCnt="2" custScaleY="101239" custLinFactNeighborY="38437">
        <dgm:presLayoutVars>
          <dgm:bulletEnabled val="1"/>
        </dgm:presLayoutVars>
      </dgm:prSet>
      <dgm:spPr/>
    </dgm:pt>
  </dgm:ptLst>
  <dgm:cxnLst>
    <dgm:cxn modelId="{DB49411C-3C96-4703-85A8-959116BCE3A8}" srcId="{4BA703DF-9289-4460-95E8-371699F07DCA}" destId="{D2D324A8-C7C9-4C71-9DE9-0ABD1D22C5E5}" srcOrd="0" destOrd="0" parTransId="{BBB68206-5ED5-4DE4-9FB2-B496DFF6CE5A}" sibTransId="{F4A68C37-D795-4BF1-BC88-CABD6C3C37FA}"/>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41A0EE51-E617-460F-B872-2962A5680CF8}" type="presOf" srcId="{4BA703DF-9289-4460-95E8-371699F07DCA}" destId="{5DC4ED22-CE70-4B7B-A576-6395AC14FB1B}" srcOrd="1" destOrd="0" presId="urn:microsoft.com/office/officeart/2005/8/layout/list1"/>
    <dgm:cxn modelId="{4FAC6984-87D3-49B8-B363-7B13A646B218}" type="presOf" srcId="{6D0779EB-BBA6-420F-8E5F-C8A3B0D2774B}" destId="{1C651FC9-FF54-41ED-A0AF-7392FD74BE9E}" srcOrd="1" destOrd="0" presId="urn:microsoft.com/office/officeart/2005/8/layout/list1"/>
    <dgm:cxn modelId="{7E08C092-0165-4CDC-A141-FB10A4273020}" type="presOf" srcId="{4BA703DF-9289-4460-95E8-371699F07DCA}" destId="{B46C4B54-767B-48F2-97D9-BC3B5D3981B1}" srcOrd="0"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3C6661AB-A273-488A-AB48-01EBEA58162D}" type="presOf" srcId="{D2D324A8-C7C9-4C71-9DE9-0ABD1D22C5E5}" destId="{11F1DBE3-B944-4365-9DE2-97A6E875E387}" srcOrd="0" destOrd="0" presId="urn:microsoft.com/office/officeart/2005/8/layout/list1"/>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DE6690F9-FE5D-499F-BB96-D37CAFDF623E}" srcId="{B598F9EA-0C63-4BF2-9E2C-F3E1830DB073}" destId="{4BA703DF-9289-4460-95E8-371699F07DCA}" srcOrd="1" destOrd="0" parTransId="{E9986AA3-6CD7-43E2-A872-92B6334ED396}" sibTransId="{93D86C2E-7589-4661-91DD-4D1F7BD8EDD9}"/>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 modelId="{6CF77061-0053-4AF1-A811-20D3CEF346D2}" type="presParOf" srcId="{3AE1B045-3768-4894-A33D-0E9B3DA01810}" destId="{FE2621D6-59E6-4D5C-84F5-6C5559E7DFFC}" srcOrd="3" destOrd="0" presId="urn:microsoft.com/office/officeart/2005/8/layout/list1"/>
    <dgm:cxn modelId="{7FACFFFE-13D8-4E24-88D3-B7976F4638EC}" type="presParOf" srcId="{3AE1B045-3768-4894-A33D-0E9B3DA01810}" destId="{0C2CFE33-33BC-45A6-B329-97441E9FA859}" srcOrd="4" destOrd="0" presId="urn:microsoft.com/office/officeart/2005/8/layout/list1"/>
    <dgm:cxn modelId="{86BB6A7A-1269-4E19-82AC-2EB2BA0B6CED}" type="presParOf" srcId="{0C2CFE33-33BC-45A6-B329-97441E9FA859}" destId="{B46C4B54-767B-48F2-97D9-BC3B5D3981B1}" srcOrd="0" destOrd="0" presId="urn:microsoft.com/office/officeart/2005/8/layout/list1"/>
    <dgm:cxn modelId="{B58BC7C7-DCF2-4176-A8DA-DD5CB9FF7C77}" type="presParOf" srcId="{0C2CFE33-33BC-45A6-B329-97441E9FA859}" destId="{5DC4ED22-CE70-4B7B-A576-6395AC14FB1B}" srcOrd="1" destOrd="0" presId="urn:microsoft.com/office/officeart/2005/8/layout/list1"/>
    <dgm:cxn modelId="{03863D2C-0AD4-48FE-AE37-68DDA467A261}" type="presParOf" srcId="{3AE1B045-3768-4894-A33D-0E9B3DA01810}" destId="{DEE25257-2478-4EEA-B38C-3A38D75214EC}" srcOrd="5" destOrd="0" presId="urn:microsoft.com/office/officeart/2005/8/layout/list1"/>
    <dgm:cxn modelId="{BA387B6D-0752-400D-85A0-79427CCF2363}" type="presParOf" srcId="{3AE1B045-3768-4894-A33D-0E9B3DA01810}" destId="{11F1DBE3-B944-4365-9DE2-97A6E875E38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6D0779EB-BBA6-420F-8E5F-C8A3B0D2774B}">
      <dgm:prSet/>
      <dgm:spPr/>
      <dgm:t>
        <a:bodyPr/>
        <a:lstStyle/>
        <a:p>
          <a:r>
            <a:rPr lang="en-US" b="0" i="0">
              <a:effectLst/>
              <a:latin typeface="Consolas" panose="020B0609020204030204" pitchFamily="49" charset="0"/>
            </a:rPr>
            <a:t>What do we know about the tourism industry?</a:t>
          </a:r>
          <a:endParaRPr lang="en-US" dirty="0"/>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At some point, we found statistics on tourism worldwide. This seemed like an interesting dataset that we could incorporate into our project. </a:t>
          </a:r>
          <a:endParaRPr lang="en-US" dirty="0"/>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A421C250-495A-4605-B8B5-8A79BD515FF4}">
      <dgm:prSet/>
      <dgm:spPr/>
      <dgm:t>
        <a:bodyPr/>
        <a:lstStyle/>
        <a:p>
          <a:r>
            <a:rPr lang="en-US" dirty="0">
              <a:latin typeface="Consolas" panose="020B0609020204030204" pitchFamily="49" charset="0"/>
            </a:rPr>
            <a:t>This is when we decided that our travel agency was interested in analyzing customer-focused data and agency-focused (or internal) data. </a:t>
          </a:r>
          <a:endParaRPr lang="en-US" dirty="0"/>
        </a:p>
      </dgm:t>
    </dgm:pt>
    <dgm:pt modelId="{FB53F5DA-65EF-4AA7-9458-20FF2DDBDD31}" type="parTrans" cxnId="{A2F6DEEF-58EF-45EC-96FF-7DC166EBDAC8}">
      <dgm:prSet/>
      <dgm:spPr/>
      <dgm:t>
        <a:bodyPr/>
        <a:lstStyle/>
        <a:p>
          <a:endParaRPr lang="en-US"/>
        </a:p>
      </dgm:t>
    </dgm:pt>
    <dgm:pt modelId="{7ACF3F14-9190-49A6-A2BC-012C23CB0A1A}" type="sibTrans" cxnId="{A2F6DEEF-58EF-45EC-96FF-7DC166EBDAC8}">
      <dgm:prSet/>
      <dgm:spPr/>
      <dgm:t>
        <a:bodyPr/>
        <a:lstStyle/>
        <a:p>
          <a:endParaRPr lang="en-US"/>
        </a:p>
      </dgm:t>
    </dgm:pt>
    <dgm:pt modelId="{52C2B25B-F185-4D2A-B6D5-5C1CD19C312C}">
      <dgm:prSet/>
      <dgm:spPr/>
      <dgm:t>
        <a:bodyPr/>
        <a:lstStyle/>
        <a:p>
          <a:endParaRPr lang="en-US" dirty="0"/>
        </a:p>
      </dgm:t>
    </dgm:pt>
    <dgm:pt modelId="{8C22BFEC-9B91-48A4-A9A5-7D8A0D6D4B6E}" type="parTrans" cxnId="{CD7E2D9E-76D8-4110-8B7C-3BCA72821839}">
      <dgm:prSet/>
      <dgm:spPr/>
      <dgm:t>
        <a:bodyPr/>
        <a:lstStyle/>
        <a:p>
          <a:endParaRPr lang="en-US"/>
        </a:p>
      </dgm:t>
    </dgm:pt>
    <dgm:pt modelId="{25F4DFB0-92DA-414A-9787-66120275BFB9}" type="sibTrans" cxnId="{CD7E2D9E-76D8-4110-8B7C-3BCA72821839}">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1"/>
      <dgm:spPr/>
    </dgm:pt>
    <dgm:pt modelId="{1C651FC9-FF54-41ED-A0AF-7392FD74BE9E}" type="pres">
      <dgm:prSet presAssocID="{6D0779EB-BBA6-420F-8E5F-C8A3B0D2774B}" presName="parentText" presStyleLbl="node1" presStyleIdx="0" presStyleCnt="1">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1" custScaleY="113475" custLinFactNeighborY="4306">
        <dgm:presLayoutVars>
          <dgm:bulletEnabled val="1"/>
        </dgm:presLayoutVars>
      </dgm:prSet>
      <dgm:spPr/>
    </dgm:pt>
  </dgm:ptLst>
  <dgm:cxnLst>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1F3B2A7C-2FC6-486A-9086-CB8250E46547}" type="presOf" srcId="{A421C250-495A-4605-B8B5-8A79BD515FF4}" destId="{7EFAE1DD-477C-47AF-8E2F-64677BF7AFB2}" srcOrd="0" destOrd="2" presId="urn:microsoft.com/office/officeart/2005/8/layout/list1"/>
    <dgm:cxn modelId="{4FAC6984-87D3-49B8-B363-7B13A646B218}" type="presOf" srcId="{6D0779EB-BBA6-420F-8E5F-C8A3B0D2774B}" destId="{1C651FC9-FF54-41ED-A0AF-7392FD74BE9E}" srcOrd="1"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CD7E2D9E-76D8-4110-8B7C-3BCA72821839}" srcId="{6D0779EB-BBA6-420F-8E5F-C8A3B0D2774B}" destId="{52C2B25B-F185-4D2A-B6D5-5C1CD19C312C}" srcOrd="1" destOrd="0" parTransId="{8C22BFEC-9B91-48A4-A9A5-7D8A0D6D4B6E}" sibTransId="{25F4DFB0-92DA-414A-9787-66120275BFB9}"/>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9A9233ED-AA6B-483D-A9DD-488B38236877}" type="presOf" srcId="{52C2B25B-F185-4D2A-B6D5-5C1CD19C312C}" destId="{7EFAE1DD-477C-47AF-8E2F-64677BF7AFB2}" srcOrd="0" destOrd="1" presId="urn:microsoft.com/office/officeart/2005/8/layout/list1"/>
    <dgm:cxn modelId="{A2F6DEEF-58EF-45EC-96FF-7DC166EBDAC8}" srcId="{6D0779EB-BBA6-420F-8E5F-C8A3B0D2774B}" destId="{A421C250-495A-4605-B8B5-8A79BD515FF4}" srcOrd="2" destOrd="0" parTransId="{FB53F5DA-65EF-4AA7-9458-20FF2DDBDD31}" sibTransId="{7ACF3F14-9190-49A6-A2BC-012C23CB0A1A}"/>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AD01C-AF3F-42F3-9194-EB4826079E20}">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4B8D4-73AA-4979-A2BC-A585B4B3E97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44C10-0E98-4C09-BFB4-5BC99EDE599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All-in-one travel planner powered by FinTech</a:t>
          </a:r>
        </a:p>
      </dsp:txBody>
      <dsp:txXfrm>
        <a:off x="1435590" y="531"/>
        <a:ext cx="9080009" cy="1242935"/>
      </dsp:txXfrm>
    </dsp:sp>
    <dsp:sp modelId="{50D61B1E-51A4-407B-AD40-A304E3B941F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8CAC-02FD-4D58-AF1B-C76B7911393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40911-B955-47EB-9D90-3D98D707BB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Estimate travel budget, find out travel restrictions at intended destination, and survey hotel reviews</a:t>
          </a:r>
        </a:p>
      </dsp:txBody>
      <dsp:txXfrm>
        <a:off x="1435590" y="1554201"/>
        <a:ext cx="9080009" cy="1242935"/>
      </dsp:txXfrm>
    </dsp:sp>
    <dsp:sp modelId="{0285B13F-ADFB-4422-BE80-82C13E2C7C38}">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5807A-9509-47B0-A648-677FA870E0B1}">
      <dsp:nvSpPr>
        <dsp:cNvPr id="0" name=""/>
        <dsp:cNvSpPr/>
      </dsp:nvSpPr>
      <dsp:spPr>
        <a:xfrm>
          <a:off x="375988" y="3387531"/>
          <a:ext cx="683614" cy="683614"/>
        </a:xfrm>
        <a:prstGeom prst="rect">
          <a:avLst/>
        </a:prstGeom>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A5A31-3768-4B3F-9B80-EB4521E1E7C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Learn more about the tourism industry</a:t>
          </a:r>
        </a:p>
      </dsp:txBody>
      <dsp:txXfrm>
        <a:off x="1435590" y="3107870"/>
        <a:ext cx="9080009" cy="12429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AD01C-AF3F-42F3-9194-EB4826079E20}">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4B8D4-73AA-4979-A2BC-A585B4B3E97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44C10-0E98-4C09-BFB4-5BC99EDE599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All-in-one travel planner powered by FinTech</a:t>
          </a:r>
        </a:p>
      </dsp:txBody>
      <dsp:txXfrm>
        <a:off x="1435590" y="531"/>
        <a:ext cx="9080009" cy="1242935"/>
      </dsp:txXfrm>
    </dsp:sp>
    <dsp:sp modelId="{50D61B1E-51A4-407B-AD40-A304E3B941F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8CAC-02FD-4D58-AF1B-C76B7911393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40911-B955-47EB-9D90-3D98D707BB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Estimate travel budget, find out travel restrictions at intended destination, and survey hotel reviews</a:t>
          </a:r>
        </a:p>
      </dsp:txBody>
      <dsp:txXfrm>
        <a:off x="1435590" y="1554201"/>
        <a:ext cx="9080009" cy="1242935"/>
      </dsp:txXfrm>
    </dsp:sp>
    <dsp:sp modelId="{0285B13F-ADFB-4422-BE80-82C13E2C7C38}">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5807A-9509-47B0-A648-677FA870E0B1}">
      <dsp:nvSpPr>
        <dsp:cNvPr id="0" name=""/>
        <dsp:cNvSpPr/>
      </dsp:nvSpPr>
      <dsp:spPr>
        <a:xfrm>
          <a:off x="375988" y="3387531"/>
          <a:ext cx="683614" cy="683614"/>
        </a:xfrm>
        <a:prstGeom prst="rect">
          <a:avLst/>
        </a:prstGeom>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A5A31-3768-4B3F-9B80-EB4521E1E7C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Learn more about the tourism industry</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589785"/>
          <a:ext cx="10198800" cy="193110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sp:txBody>
      <dsp:txXfrm>
        <a:off x="0" y="589785"/>
        <a:ext cx="10198800" cy="1931107"/>
      </dsp:txXfrm>
    </dsp:sp>
    <dsp:sp modelId="{1C651FC9-FF54-41ED-A0AF-7392FD74BE9E}">
      <dsp:nvSpPr>
        <dsp:cNvPr id="0" name=""/>
        <dsp:cNvSpPr/>
      </dsp:nvSpPr>
      <dsp:spPr>
        <a:xfrm>
          <a:off x="509940" y="294585"/>
          <a:ext cx="713916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How do we generate a travel itinerary?</a:t>
          </a:r>
        </a:p>
      </dsp:txBody>
      <dsp:txXfrm>
        <a:off x="538761" y="323406"/>
        <a:ext cx="7081518" cy="532758"/>
      </dsp:txXfrm>
    </dsp:sp>
    <dsp:sp modelId="{11F1DBE3-B944-4365-9DE2-97A6E875E387}">
      <dsp:nvSpPr>
        <dsp:cNvPr id="0" name=""/>
        <dsp:cNvSpPr/>
      </dsp:nvSpPr>
      <dsp:spPr>
        <a:xfrm>
          <a:off x="0" y="3037558"/>
          <a:ext cx="10198800" cy="165829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sz="2000" kern="1200" dirty="0">
            <a:latin typeface="Consolas" panose="020B0609020204030204" pitchFamily="49" charset="0"/>
          </a:endParaRPr>
        </a:p>
      </dsp:txBody>
      <dsp:txXfrm>
        <a:off x="0" y="3037558"/>
        <a:ext cx="10198800" cy="1658294"/>
      </dsp:txXfrm>
    </dsp:sp>
    <dsp:sp modelId="{5DC4ED22-CE70-4B7B-A576-6395AC14FB1B}">
      <dsp:nvSpPr>
        <dsp:cNvPr id="0" name=""/>
        <dsp:cNvSpPr/>
      </dsp:nvSpPr>
      <dsp:spPr>
        <a:xfrm>
          <a:off x="509940" y="2735637"/>
          <a:ext cx="713916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Which travel destinations should we consider</a:t>
          </a:r>
          <a:r>
            <a:rPr lang="en-US" sz="2000" b="0" i="0" kern="1200" dirty="0">
              <a:latin typeface="Consolas" panose="020B0609020204030204" pitchFamily="49" charset="0"/>
            </a:rPr>
            <a:t>?</a:t>
          </a:r>
          <a:endParaRPr lang="en-US" sz="2000" kern="1200" dirty="0">
            <a:latin typeface="Consolas" panose="020B0609020204030204" pitchFamily="49" charset="0"/>
          </a:endParaRPr>
        </a:p>
      </dsp:txBody>
      <dsp:txXfrm>
        <a:off x="538761" y="2764458"/>
        <a:ext cx="7081518" cy="5327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589785"/>
          <a:ext cx="10198800" cy="193110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sp:txBody>
      <dsp:txXfrm>
        <a:off x="0" y="589785"/>
        <a:ext cx="10198800" cy="1931107"/>
      </dsp:txXfrm>
    </dsp:sp>
    <dsp:sp modelId="{1C651FC9-FF54-41ED-A0AF-7392FD74BE9E}">
      <dsp:nvSpPr>
        <dsp:cNvPr id="0" name=""/>
        <dsp:cNvSpPr/>
      </dsp:nvSpPr>
      <dsp:spPr>
        <a:xfrm>
          <a:off x="509940" y="294585"/>
          <a:ext cx="713916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How do we generate a travel itinerary?</a:t>
          </a:r>
        </a:p>
      </dsp:txBody>
      <dsp:txXfrm>
        <a:off x="538761" y="323406"/>
        <a:ext cx="7081518" cy="532758"/>
      </dsp:txXfrm>
    </dsp:sp>
    <dsp:sp modelId="{11F1DBE3-B944-4365-9DE2-97A6E875E387}">
      <dsp:nvSpPr>
        <dsp:cNvPr id="0" name=""/>
        <dsp:cNvSpPr/>
      </dsp:nvSpPr>
      <dsp:spPr>
        <a:xfrm>
          <a:off x="0" y="3037558"/>
          <a:ext cx="10198800" cy="165829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sz="2000" kern="1200" dirty="0">
            <a:latin typeface="Consolas" panose="020B0609020204030204" pitchFamily="49" charset="0"/>
          </a:endParaRPr>
        </a:p>
      </dsp:txBody>
      <dsp:txXfrm>
        <a:off x="0" y="3037558"/>
        <a:ext cx="10198800" cy="1658294"/>
      </dsp:txXfrm>
    </dsp:sp>
    <dsp:sp modelId="{5DC4ED22-CE70-4B7B-A576-6395AC14FB1B}">
      <dsp:nvSpPr>
        <dsp:cNvPr id="0" name=""/>
        <dsp:cNvSpPr/>
      </dsp:nvSpPr>
      <dsp:spPr>
        <a:xfrm>
          <a:off x="509940" y="2735637"/>
          <a:ext cx="713916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Which travel destinations should we consider</a:t>
          </a:r>
          <a:r>
            <a:rPr lang="en-US" sz="2000" b="0" i="0" kern="1200" dirty="0">
              <a:latin typeface="Consolas" panose="020B0609020204030204" pitchFamily="49" charset="0"/>
            </a:rPr>
            <a:t>?</a:t>
          </a:r>
          <a:endParaRPr lang="en-US" sz="2000" kern="1200" dirty="0">
            <a:latin typeface="Consolas" panose="020B0609020204030204" pitchFamily="49" charset="0"/>
          </a:endParaRPr>
        </a:p>
      </dsp:txBody>
      <dsp:txXfrm>
        <a:off x="538761" y="2764458"/>
        <a:ext cx="708151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610582"/>
          <a:ext cx="10005000" cy="307761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499" tIns="437388" rIns="77649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At some point, we found statistics on tourism worldwide. This seemed like an interesting dataset that we could incorporate into our project. </a:t>
          </a: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This is when we decided that our travel agency was interested in analyzing customer-focused data and agency-focused (or internal) data. </a:t>
          </a:r>
          <a:endParaRPr lang="en-US" sz="2100" kern="1200" dirty="0"/>
        </a:p>
      </dsp:txBody>
      <dsp:txXfrm>
        <a:off x="0" y="610582"/>
        <a:ext cx="10005000" cy="3077612"/>
      </dsp:txXfrm>
    </dsp:sp>
    <dsp:sp modelId="{1C651FC9-FF54-41ED-A0AF-7392FD74BE9E}">
      <dsp:nvSpPr>
        <dsp:cNvPr id="0" name=""/>
        <dsp:cNvSpPr/>
      </dsp:nvSpPr>
      <dsp:spPr>
        <a:xfrm>
          <a:off x="500250" y="287275"/>
          <a:ext cx="7003500"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716" tIns="0" rIns="264716" bIns="0" numCol="1" spcCol="1270" anchor="ctr" anchorCtr="0">
          <a:noAutofit/>
        </a:bodyPr>
        <a:lstStyle/>
        <a:p>
          <a:pPr marL="0" lvl="0" indent="0" algn="l" defTabSz="933450">
            <a:lnSpc>
              <a:spcPct val="90000"/>
            </a:lnSpc>
            <a:spcBef>
              <a:spcPct val="0"/>
            </a:spcBef>
            <a:spcAft>
              <a:spcPct val="35000"/>
            </a:spcAft>
            <a:buNone/>
          </a:pPr>
          <a:r>
            <a:rPr lang="en-US" sz="2100" b="0" i="0" kern="1200">
              <a:effectLst/>
              <a:latin typeface="Consolas" panose="020B0609020204030204" pitchFamily="49" charset="0"/>
            </a:rPr>
            <a:t>What do we know about the tourism industry?</a:t>
          </a:r>
          <a:endParaRPr lang="en-US" sz="2100" kern="1200" dirty="0"/>
        </a:p>
      </dsp:txBody>
      <dsp:txXfrm>
        <a:off x="530512" y="317537"/>
        <a:ext cx="6942976" cy="55939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610582"/>
          <a:ext cx="10005000" cy="307761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499" tIns="437388" rIns="77649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At some point, we found statistics on tourism worldwide. This seemed like an interesting dataset that we could incorporate into our project. </a:t>
          </a: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This is when we decided that our travel agency was interested in analyzing customer-focused data and agency-focused (or internal) data. </a:t>
          </a:r>
          <a:endParaRPr lang="en-US" sz="2100" kern="1200" dirty="0"/>
        </a:p>
      </dsp:txBody>
      <dsp:txXfrm>
        <a:off x="0" y="610582"/>
        <a:ext cx="10005000" cy="3077612"/>
      </dsp:txXfrm>
    </dsp:sp>
    <dsp:sp modelId="{1C651FC9-FF54-41ED-A0AF-7392FD74BE9E}">
      <dsp:nvSpPr>
        <dsp:cNvPr id="0" name=""/>
        <dsp:cNvSpPr/>
      </dsp:nvSpPr>
      <dsp:spPr>
        <a:xfrm>
          <a:off x="500250" y="287275"/>
          <a:ext cx="7003500"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716" tIns="0" rIns="264716" bIns="0" numCol="1" spcCol="1270" anchor="ctr" anchorCtr="0">
          <a:noAutofit/>
        </a:bodyPr>
        <a:lstStyle/>
        <a:p>
          <a:pPr marL="0" lvl="0" indent="0" algn="l" defTabSz="933450">
            <a:lnSpc>
              <a:spcPct val="90000"/>
            </a:lnSpc>
            <a:spcBef>
              <a:spcPct val="0"/>
            </a:spcBef>
            <a:spcAft>
              <a:spcPct val="35000"/>
            </a:spcAft>
            <a:buNone/>
          </a:pPr>
          <a:r>
            <a:rPr lang="en-US" sz="2100" b="0" i="0" kern="1200">
              <a:effectLst/>
              <a:latin typeface="Consolas" panose="020B0609020204030204" pitchFamily="49" charset="0"/>
            </a:rPr>
            <a:t>What do we know about the tourism industry?</a:t>
          </a:r>
          <a:endParaRPr lang="en-US" sz="2100" kern="1200" dirty="0"/>
        </a:p>
      </dsp:txBody>
      <dsp:txXfrm>
        <a:off x="530512" y="317537"/>
        <a:ext cx="6942976"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a:p>
          <a:p>
            <a:r>
              <a:rPr lang="en-US"/>
              <a:t>*</a:t>
            </a:r>
          </a:p>
        </p:txBody>
      </p:sp>
      <p:sp>
        <p:nvSpPr>
          <p:cNvPr id="4" name="Slide Image Placeholder 3"/>
          <p:cNvSpPr>
            <a:spLocks noGrp="1" noRot="1" noChangeAspect="1" noEditPoints="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endParaRP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endParaRPr/>
          </a:p>
          <a:p>
            <a:r>
              <a:rPr lang="en-US"/>
              <a:t>#</a:t>
            </a: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40462D-4E6E-4434-BDF2-FC2C0E2F41E4}"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B113688-0D28-4592-A3B5-DF8D98305B41}" type="slidenum">
              <a:rPr lang="en-US" smtClean="0"/>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6E0B7BA-1FCA-473A-B355-CFC15DB432E8}" type="slidenum">
              <a:rPr lang="en-US" smtClean="0"/>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CD137A8-D16F-459C-B2E7-99F6D665BE52}" type="slidenum">
              <a:rPr lang="en-US" smtClean="0"/>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3AC45ED-4EA0-4688-A3E1-00F684231DE6}"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67A2A21-C9D5-4A62-A7E9-6319BF7B7A7C}" type="slidenum">
              <a:rPr lang="en-US" smtClean="0"/>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2DEC19F-93D2-488C-B71F-3B8F4796A694}"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7B5CB49-5D21-420D-8553-FBEA9E379A8E}"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5743884-A416-419B-8F03-B2B831911D58}" type="slidenum">
              <a:rPr lang="en-US" smtClean="0"/>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73855D0-9AF4-4E8D-8C85-7617539A548F}" type="slidenum">
              <a:rPr lang="en-US" smtClean="0"/>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30AA6F9-AC8B-45BF-BE4C-3ED859539D90}" type="slidenum">
              <a:rPr lang="en-US" smtClean="0"/>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5490094-6C58-47DF-995B-91AA82D5EB09}" type="slidenum">
              <a:rPr lang="en-US" smtClean="0"/>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12DE8DA-094D-4ED1-B2E9-661361B6EB4A}" type="slidenum">
              <a:rPr lang="en-US" smtClean="0"/>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901A3AB-4AA7-4FE4-A46E-89E219D53949}"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1EEC8D-D446-4AE9-A96B-BB356617E6D9}" type="slidenum">
              <a:rPr lang="en-US" smtClean="0"/>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139819F-0B36-4DC5-A7F0-CD2B82912C08}" type="slidenum">
              <a:rPr lang="en-US" smtClean="0"/>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BDC9946-B20C-45E5-A7E0-E7652F5F2807}" type="slidenum">
              <a:rPr lang="en-US" smtClean="0"/>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B6DBDD7-B22F-4952-A30E-5AEB2985F4E3}" type="slidenum">
              <a:rPr lang="en-US" smtClean="0"/>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E57B54E-BEA2-4658-A6DC-9E503B11AD6F}"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75E5BE1-D56B-4700-882C-AF2AC141C401}" type="slidenum">
              <a:rPr lang="en-US" smtClean="0"/>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8BE7E1F-E538-47CE-BBD5-41F7323CE09E}" type="slidenum">
              <a:rPr lang="en-US" smtClean="0"/>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F2629CE-5C22-4883-B2F8-2344C19436F4}" type="slidenum">
              <a:rPr lang="en-US" smtClean="0"/>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9697B72-3670-4A0E-A1A1-1830CC6E809C}" type="slidenum">
              <a:rPr lang="en-US" smtClean="0"/>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7686CCC-7646-4F00-9F8A-CFB7A68AB3C0}" type="slidenum">
              <a:rPr lang="en-US" smtClean="0"/>
              <a:t>30</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B251966-4316-4313-929E-E04B032A8631}"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D2AEC05-D922-465C-8BC5-D65B554C22E0}"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7C9DB8B-D669-4928-83DC-1F7D3284314C}"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423D8BE-741E-41D1-AAAB-66F19CDC22AF}" type="slidenum">
              <a:rPr lang="en-US" smtClean="0"/>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B12142A-4B95-4740-B8A1-A93A001AFCAB}" type="slidenum">
              <a:rPr lang="en-US" smtClean="0"/>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A62BC0A-C9E0-4091-BFE1-50E6610AAFF3}"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Date Placeholder 2"/>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F6C46-A649-470A-8D96-54658B507CE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viatravelers.com/travel-puns/" TargetMode="External"/><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hyperlink" Target="https://data.worldbank.org/indicator/ST.INT.ARVL" TargetMode="External"/><Relationship Id="rId4" Type="http://schemas.openxmlformats.org/officeDocument/2006/relationships/hyperlink" Target="https://www.tsa.gov/coronavirus/passenger-throughput" TargetMode="External"/></Relationships>
</file>

<file path=ppt/slides/_rels/slide3.xml.rels><?xml version="1.0" encoding="UTF-8" standalone="yes"?>
<Relationships xmlns="http://schemas.openxmlformats.org/package/2006/relationships"><Relationship Id="rId8" Type="http://schemas.openxmlformats.org/officeDocument/2006/relationships/diagramDrawing" Target="../diagrams/drawing10.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Drawing" Target="../diagrams/drawing20.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Drawing" Target="../diagrams/drawing3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ata.worldbank.org/indicator/ST.INT.ARVL"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tsa.gov/coronavirus/passenger-throughpu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kayak.com/travel-restriction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www.naturalearthdata.com/downloads/10m-cultural-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rapidapi.com/skyscanner/api/skyscanner-flight-search/"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s://rapidapi.com/tipsters/api/booking-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rapidapi.com/tipsters/api/booking-com/"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python-visualization.github.io/foliu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20" y="-22"/>
            <a:ext cx="12191977" cy="6858022"/>
          </a:xfrm>
          <a:prstGeom prst="rect">
            <a:avLst/>
          </a:prstGeom>
        </p:spPr>
      </p:pic>
      <p:sp>
        <p:nvSpPr>
          <p:cNvPr id="11" name="Rectangle 10"/>
          <p:cNvSpPr>
            <a:spLocks noGrp="1" noRot="1" noChangeAspect="1" noMove="1" noResize="1" noEditPoints="1" noAdjustHandles="1" noChangeArrowheads="1" noChangeShapeType="1" noTextEdit="1"/>
          </p:cNvSpPr>
          <p:nvPr/>
        </p:nvSpPr>
        <p:spPr>
          <a:xfrm rot="16200000">
            <a:off x="-1103377" y="1100316"/>
            <a:ext cx="6858003" cy="4657347"/>
          </a:xfrm>
          <a:prstGeom prst="rect">
            <a:avLst/>
          </a:prstGeom>
          <a:gradFill flip="none" rotWithShape="1">
            <a:gsLst>
              <a:gs pos="0">
                <a:srgbClr val="000000">
                  <a:alpha val="0"/>
                </a:srgbClr>
              </a:gs>
              <a:gs pos="48000">
                <a:srgbClr val="000000">
                  <a:alpha val="24000"/>
                </a:srgbClr>
              </a:gs>
              <a:gs pos="85000">
                <a:srgbClr val="000000">
                  <a:alpha val="4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ctrTitle"/>
          </p:nvPr>
        </p:nvSpPr>
        <p:spPr>
          <a:xfrm>
            <a:off x="1641600" y="1944001"/>
            <a:ext cx="8748000" cy="2253599"/>
          </a:xfrm>
          <a:solidFill>
            <a:schemeClr val="tx2">
              <a:lumMod val="40000"/>
              <a:lumOff val="60000"/>
              <a:alpha val="71000"/>
            </a:schemeClr>
          </a:solidFill>
        </p:spPr>
        <p:txBody>
          <a:bodyPr anchor="t">
            <a:noAutofit/>
          </a:bodyPr>
          <a:lstStyle/>
          <a:p>
            <a:r>
              <a:rPr lang="en-US" sz="15000" b="0" dirty="0" err="1">
                <a:solidFill>
                  <a:srgbClr val="FFFFFF"/>
                </a:solidFill>
                <a:effectLst/>
                <a:latin typeface="Consolas" panose="020B0609020204030204" pitchFamily="49" charset="0"/>
                <a:ea typeface="HGSSoeiKakugothicUB" panose="020B0400000000000000" pitchFamily="34" charset="-128"/>
              </a:rPr>
              <a:t>PyTravel</a:t>
            </a:r>
            <a:endParaRPr lang="en-US" sz="15000" dirty="0">
              <a:solidFill>
                <a:srgbClr val="FFFFFF"/>
              </a:solidFill>
              <a:latin typeface="Consolas" panose="020B0609020204030204" pitchFamily="49" charset="0"/>
              <a:ea typeface="HGSSoeiKakugothicUB" panose="020B0400000000000000" pitchFamily="34" charset="-128"/>
            </a:endParaRPr>
          </a:p>
        </p:txBody>
      </p:sp>
      <p:sp>
        <p:nvSpPr>
          <p:cNvPr id="3" name="Subtitle 2"/>
          <p:cNvSpPr>
            <a:spLocks noGrp="1" noEditPoints="1"/>
          </p:cNvSpPr>
          <p:nvPr>
            <p:ph type="subTitle" idx="1"/>
          </p:nvPr>
        </p:nvSpPr>
        <p:spPr>
          <a:xfrm>
            <a:off x="492267" y="5032799"/>
            <a:ext cx="2992534" cy="1384291"/>
          </a:xfrm>
          <a:solidFill>
            <a:schemeClr val="tx2">
              <a:lumMod val="40000"/>
              <a:lumOff val="60000"/>
              <a:alpha val="41000"/>
            </a:schemeClr>
          </a:solidFill>
        </p:spPr>
        <p:txBody>
          <a:bodyPr anchor="b">
            <a:normAutofit/>
          </a:bodyPr>
          <a:lstStyle/>
          <a:p>
            <a:pPr algn="l"/>
            <a:r>
              <a:rPr lang="en-US" dirty="0">
                <a:solidFill>
                  <a:srgbClr val="FFFFFF"/>
                </a:solidFill>
                <a:latin typeface="Consolas" panose="020B0609020204030204" pitchFamily="49" charset="0"/>
              </a:rPr>
              <a:t>Frank Lau</a:t>
            </a:r>
          </a:p>
          <a:p>
            <a:pPr algn="l"/>
            <a:r>
              <a:rPr lang="en-US" dirty="0">
                <a:solidFill>
                  <a:srgbClr val="FFFFFF"/>
                </a:solidFill>
                <a:latin typeface="Consolas" panose="020B0609020204030204" pitchFamily="49" charset="0"/>
              </a:rPr>
              <a:t>Monique Ferguson</a:t>
            </a:r>
          </a:p>
          <a:p>
            <a:pPr algn="l"/>
            <a:r>
              <a:rPr lang="en-US" dirty="0">
                <a:solidFill>
                  <a:srgbClr val="FFFFFF"/>
                </a:solidFill>
                <a:latin typeface="Consolas" panose="020B0609020204030204" pitchFamily="49" charset="0"/>
              </a:rPr>
              <a:t>Marcela Castaño</a:t>
            </a:r>
            <a:endParaRPr lang="en-US" dirty="0">
              <a:solidFill>
                <a:srgbClr val="FFFFFF"/>
              </a:solidFill>
            </a:endParaRPr>
          </a:p>
        </p:txBody>
      </p:sp>
      <p:sp>
        <p:nvSpPr>
          <p:cNvPr id="13" name="Rectangle 12"/>
          <p:cNvSpPr>
            <a:spLocks noGrp="1" noRot="1" noChangeAspect="1" noMove="1" noResize="1" noEditPoints="1" noAdjustHandles="1" noChangeArrowheads="1" noChangeShapeType="1" noTextEdit="1"/>
          </p:cNvSpPr>
          <p:nvPr/>
        </p:nvSpPr>
        <p:spPr>
          <a:xfrm rot="5400000">
            <a:off x="7540187" y="2206184"/>
            <a:ext cx="6858003" cy="2445624"/>
          </a:xfrm>
          <a:prstGeom prst="rect">
            <a:avLst/>
          </a:prstGeom>
          <a:gradFill flip="none" rotWithShape="1">
            <a:gsLst>
              <a:gs pos="0">
                <a:srgbClr val="000000">
                  <a:alpha val="0"/>
                </a:srgbClr>
              </a:gs>
              <a:gs pos="48000">
                <a:srgbClr val="000000">
                  <a:alpha val="24000"/>
                </a:srgbClr>
              </a:gs>
              <a:gs pos="85000">
                <a:srgbClr val="000000">
                  <a:alpha val="4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p:cNvSpPr>
            <a:spLocks noGrp="1" noEditPoints="1"/>
          </p:cNvSpPr>
          <p:nvPr>
            <p:ph idx="1"/>
          </p:nvPr>
        </p:nvSpPr>
        <p:spPr>
          <a:xfrm>
            <a:off x="838200" y="1825625"/>
            <a:ext cx="10515600" cy="4641920"/>
          </a:xfrm>
        </p:spPr>
        <p:txBody>
          <a:bodyPr>
            <a:normAutofit fontScale="62500" lnSpcReduction="20000"/>
          </a:bodyPr>
          <a:lstStyle/>
          <a:p>
            <a:pPr marL="0" indent="0">
              <a:buNone/>
            </a:pPr>
            <a:r>
              <a:rPr lang="en-US" sz="2800" b="0" i="0" u="sng" dirty="0">
                <a:solidFill>
                  <a:srgbClr val="1D1C1D"/>
                </a:solidFill>
                <a:effectLst/>
                <a:latin typeface="Consolas" panose="020B0609020204030204" pitchFamily="49" charset="0"/>
              </a:rPr>
              <a:t>Tourism Analysis</a:t>
            </a:r>
          </a:p>
          <a:p>
            <a:r>
              <a:rPr lang="en-US" dirty="0">
                <a:latin typeface="Consolas" panose="020B0609020204030204" pitchFamily="49" charset="0"/>
              </a:rPr>
              <a:t>For information on international tourism travel, we downloaded data from worldbank.org. This data set included the number of arrivals per year for each country up to 2019.</a:t>
            </a:r>
          </a:p>
          <a:p>
            <a:r>
              <a:rPr lang="en-US" dirty="0">
                <a:latin typeface="Consolas" panose="020B0609020204030204" pitchFamily="49" charset="0"/>
              </a:rPr>
              <a:t>Then we used </a:t>
            </a:r>
            <a:r>
              <a:rPr lang="en-US" dirty="0" err="1">
                <a:latin typeface="Consolas" panose="020B0609020204030204" pitchFamily="49" charset="0"/>
              </a:rPr>
              <a:t>geopy</a:t>
            </a:r>
            <a:r>
              <a:rPr lang="en-US" dirty="0">
                <a:latin typeface="Consolas" panose="020B0609020204030204" pitchFamily="49" charset="0"/>
              </a:rPr>
              <a:t> to append the latitude and longitude of each country into the data frame. Again, we used a for loop for this.</a:t>
            </a:r>
          </a:p>
          <a:p>
            <a:r>
              <a:rPr lang="en-US" dirty="0">
                <a:latin typeface="Consolas" panose="020B0609020204030204" pitchFamily="49" charset="0"/>
              </a:rPr>
              <a:t>The latitude and longitude columns were moved from the end of the column list. They were placed after the countries but before the year 1995.</a:t>
            </a:r>
          </a:p>
          <a:p>
            <a:r>
              <a:rPr lang="en-US" dirty="0">
                <a:latin typeface="Consolas" panose="020B0609020204030204" pitchFamily="49" charset="0"/>
              </a:rPr>
              <a:t>The melt function was used to unpivot the data frame from wide format to long format. Afterward, there was only one column that contained year values.</a:t>
            </a:r>
          </a:p>
          <a:p>
            <a:r>
              <a:rPr lang="en-US" dirty="0">
                <a:latin typeface="Consolas" panose="020B0609020204030204" pitchFamily="49" charset="0"/>
              </a:rPr>
              <a:t>From this data, we inferred that international travel has generally increased each year. However, there were slight dips in 2003 and 2009, which could be due to the Iraq war and the recession of 2008.</a:t>
            </a:r>
          </a:p>
          <a:p>
            <a:r>
              <a:rPr lang="en-US" dirty="0">
                <a:latin typeface="Consolas" panose="020B0609020204030204" pitchFamily="49" charset="0"/>
              </a:rPr>
              <a:t>The scatter geo and bar chart showed how the number of arrivals changed each year. The pie chart shows the percentage of visitors to each continent.</a:t>
            </a:r>
          </a:p>
          <a:p>
            <a:r>
              <a:rPr lang="en-US" dirty="0">
                <a:latin typeface="Consolas" panose="020B0609020204030204" pitchFamily="49" charset="0"/>
              </a:rPr>
              <a:t>For USA-specific information, we imported a TSA chart (https://www.tsa.gov/coronavirus/passenger-throughput), and the nulls were dropped. In addition, a line chart was produced which showed that in 2020 visitor travel plummeted compared to the 2019 year.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302933"/>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p:cNvSpPr>
            <a:spLocks noGrp="1" noEditPoints="1"/>
          </p:cNvSpPr>
          <p:nvPr>
            <p:ph idx="1"/>
          </p:nvPr>
        </p:nvSpPr>
        <p:spPr>
          <a:xfrm>
            <a:off x="838200" y="1476398"/>
            <a:ext cx="10515600" cy="3905205"/>
          </a:xfrm>
        </p:spPr>
        <p:txBody>
          <a:bodyPr>
            <a:normAutofit fontScale="55000" lnSpcReduction="20000"/>
          </a:bodyPr>
          <a:lstStyle/>
          <a:p>
            <a:pPr marL="0" indent="0">
              <a:buNone/>
            </a:pPr>
            <a:r>
              <a:rPr lang="en-US" sz="3200" u="sng" dirty="0">
                <a:latin typeface="Consolas" panose="020B0609020204030204" pitchFamily="49" charset="0"/>
                <a:ea typeface="Consolas" panose="020B0609020204030204" pitchFamily="49" charset="0"/>
                <a:cs typeface="Consolas" panose="020B0609020204030204" pitchFamily="49" charset="0"/>
              </a:rPr>
              <a:t>Covid-19 Travel Restrictions</a:t>
            </a:r>
          </a:p>
          <a:p>
            <a:r>
              <a:rPr lang="en-US" sz="2800" dirty="0">
                <a:latin typeface="Consolas" panose="020B0609020204030204" pitchFamily="49" charset="0"/>
                <a:ea typeface="Consolas" panose="020B0609020204030204" pitchFamily="49" charset="0"/>
                <a:cs typeface="Consolas" panose="020B0609020204030204" pitchFamily="49" charset="0"/>
              </a:rPr>
              <a:t>In order to create the interactive map, we needed data on travel restrictions. In order to do this, we manually scraped data from https://www.kayak.com/travel-restrictions into a dataset called covidrestrictions.csv. This csv file contains Country information, A3 Codes, X and Y coordinates, COVID-19 travel requirements, and population vaccination percentages.</a:t>
            </a:r>
          </a:p>
          <a:p>
            <a:r>
              <a:rPr lang="en-US" sz="2800" dirty="0">
                <a:latin typeface="Consolas" panose="020B0609020204030204" pitchFamily="49" charset="0"/>
                <a:ea typeface="Consolas" panose="020B0609020204030204" pitchFamily="49" charset="0"/>
                <a:cs typeface="Consolas" panose="020B0609020204030204" pitchFamily="49" charset="0"/>
              </a:rPr>
              <a:t>Regarding the interactive map, we decided to use the package </a:t>
            </a:r>
            <a:r>
              <a:rPr lang="en-US" sz="2800" dirty="0" err="1">
                <a:latin typeface="Consolas" panose="020B0609020204030204" pitchFamily="49" charset="0"/>
                <a:ea typeface="Consolas" panose="020B0609020204030204" pitchFamily="49" charset="0"/>
                <a:cs typeface="Consolas" panose="020B0609020204030204" pitchFamily="49" charset="0"/>
              </a:rPr>
              <a:t>Geopandas</a:t>
            </a:r>
            <a:r>
              <a:rPr lang="en-US" sz="2800" dirty="0">
                <a:latin typeface="Consolas" panose="020B0609020204030204" pitchFamily="49" charset="0"/>
                <a:ea typeface="Consolas" panose="020B0609020204030204" pitchFamily="49" charset="0"/>
                <a:cs typeface="Consolas" panose="020B0609020204030204" pitchFamily="49" charset="0"/>
              </a:rPr>
              <a:t> and the python library Bokeh. These packages use polygon based shapes to form boundaries and layouts of different maps. Because we are creating a global map, we downloaded and utilized large scale cultural vectors provided from https://www.naturalearthdata.com/downloads/10m-cultural-vectors/.</a:t>
            </a:r>
          </a:p>
          <a:p>
            <a:r>
              <a:rPr lang="en-US" sz="2800" dirty="0">
                <a:latin typeface="Consolas" panose="020B0609020204030204" pitchFamily="49" charset="0"/>
                <a:ea typeface="Consolas" panose="020B0609020204030204" pitchFamily="49" charset="0"/>
                <a:cs typeface="Consolas" panose="020B0609020204030204" pitchFamily="49" charset="0"/>
              </a:rPr>
              <a:t>After acquiring the two sets of data needed, we merged covidrestrictions.csv with the shape data. Using the merged </a:t>
            </a:r>
            <a:r>
              <a:rPr lang="en-US" sz="2800" dirty="0" err="1">
                <a:latin typeface="Consolas" panose="020B0609020204030204" pitchFamily="49" charset="0"/>
                <a:ea typeface="Consolas" panose="020B0609020204030204" pitchFamily="49" charset="0"/>
                <a:cs typeface="Consolas" panose="020B0609020204030204" pitchFamily="49" charset="0"/>
              </a:rPr>
              <a:t>dataframe</a:t>
            </a:r>
            <a:r>
              <a:rPr lang="en-US" sz="2800" dirty="0">
                <a:latin typeface="Consolas" panose="020B0609020204030204" pitchFamily="49" charset="0"/>
                <a:ea typeface="Consolas" panose="020B0609020204030204" pitchFamily="49" charset="0"/>
                <a:cs typeface="Consolas" panose="020B0609020204030204" pitchFamily="49" charset="0"/>
              </a:rPr>
              <a:t>, we proceeded to use bokeh functions to create and customize the interactive map.</a:t>
            </a:r>
          </a:p>
          <a:p>
            <a:r>
              <a:rPr lang="en-US" sz="2800" dirty="0">
                <a:latin typeface="Consolas" panose="020B0609020204030204" pitchFamily="49" charset="0"/>
                <a:ea typeface="Consolas" panose="020B0609020204030204" pitchFamily="49" charset="0"/>
                <a:cs typeface="Consolas" panose="020B0609020204030204" pitchFamily="49" charset="0"/>
              </a:rPr>
              <a:t>To optimize the merged data, we needed to explode the </a:t>
            </a:r>
            <a:r>
              <a:rPr lang="en-US" sz="2800" dirty="0" err="1">
                <a:latin typeface="Consolas" panose="020B0609020204030204" pitchFamily="49" charset="0"/>
                <a:ea typeface="Consolas" panose="020B0609020204030204" pitchFamily="49" charset="0"/>
                <a:cs typeface="Consolas" panose="020B0609020204030204" pitchFamily="49" charset="0"/>
              </a:rPr>
              <a:t>dataframe</a:t>
            </a:r>
            <a:r>
              <a:rPr lang="en-US" sz="2800" dirty="0">
                <a:latin typeface="Consolas" panose="020B0609020204030204" pitchFamily="49" charset="0"/>
                <a:ea typeface="Consolas" panose="020B0609020204030204" pitchFamily="49" charset="0"/>
                <a:cs typeface="Consolas" panose="020B0609020204030204" pitchFamily="49" charset="0"/>
              </a:rPr>
              <a:t> to convert </a:t>
            </a:r>
            <a:r>
              <a:rPr lang="en-US" sz="2800" dirty="0" err="1">
                <a:latin typeface="Consolas" panose="020B0609020204030204" pitchFamily="49" charset="0"/>
                <a:ea typeface="Consolas" panose="020B0609020204030204" pitchFamily="49" charset="0"/>
                <a:cs typeface="Consolas" panose="020B0609020204030204" pitchFamily="49" charset="0"/>
              </a:rPr>
              <a:t>multipolygons</a:t>
            </a:r>
            <a:r>
              <a:rPr lang="en-US" sz="2800" dirty="0">
                <a:latin typeface="Consolas" panose="020B0609020204030204" pitchFamily="49" charset="0"/>
                <a:ea typeface="Consolas" panose="020B0609020204030204" pitchFamily="49" charset="0"/>
                <a:cs typeface="Consolas" panose="020B0609020204030204" pitchFamily="49" charset="0"/>
              </a:rPr>
              <a:t> to polygons in order to avoid country boundary overlap.</a:t>
            </a:r>
          </a:p>
          <a:p>
            <a:r>
              <a:rPr lang="en-US" sz="2800" dirty="0">
                <a:latin typeface="Consolas" panose="020B0609020204030204" pitchFamily="49" charset="0"/>
                <a:ea typeface="Consolas" panose="020B0609020204030204" pitchFamily="49" charset="0"/>
                <a:cs typeface="Consolas" panose="020B0609020204030204" pitchFamily="49" charset="0"/>
              </a:rPr>
              <a:t>After customizing and prepping the plot, we finalized the plot by exporting it as an html. Hovering over individual countries will show the country name, status, restrictions, and population vaccination percentages if available.</a:t>
            </a:r>
          </a:p>
        </p:txBody>
      </p:sp>
      <p:pic>
        <p:nvPicPr>
          <p:cNvPr id="4" name="Picture 3"/>
          <p:cNvPicPr>
            <a:picLocks noChangeAspect="1"/>
          </p:cNvPicPr>
          <p:nvPr/>
        </p:nvPicPr>
        <p:blipFill>
          <a:blip r:embed="rId3"/>
          <a:srcRect/>
          <a:stretch>
            <a:fillRect/>
          </a:stretch>
        </p:blipFill>
        <p:spPr>
          <a:xfrm>
            <a:off x="180119" y="5006143"/>
            <a:ext cx="7153635" cy="1658175"/>
          </a:xfrm>
          <a:prstGeom prst="rect">
            <a:avLst/>
          </a:prstGeom>
        </p:spPr>
      </p:pic>
      <p:pic>
        <p:nvPicPr>
          <p:cNvPr id="5" name="Picture 4"/>
          <p:cNvPicPr>
            <a:picLocks noChangeAspect="1"/>
          </p:cNvPicPr>
          <p:nvPr/>
        </p:nvPicPr>
        <p:blipFill>
          <a:blip r:embed="rId4"/>
          <a:srcRect/>
          <a:stretch>
            <a:fillRect/>
          </a:stretch>
        </p:blipFill>
        <p:spPr>
          <a:xfrm>
            <a:off x="7574230" y="4951894"/>
            <a:ext cx="3924823" cy="17666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p:cNvSpPr>
            <a:spLocks noGrp="1" noEditPoints="1"/>
          </p:cNvSpPr>
          <p:nvPr>
            <p:ph idx="1"/>
          </p:nvPr>
        </p:nvSpPr>
        <p:spPr>
          <a:xfrm>
            <a:off x="927100" y="1847817"/>
            <a:ext cx="10803792" cy="3191233"/>
          </a:xfrm>
        </p:spPr>
        <p:txBody>
          <a:bodyPr>
            <a:normAutofit fontScale="92500" lnSpcReduction="10000"/>
          </a:bodyPr>
          <a:lstStyle/>
          <a:p>
            <a:pPr marL="0" indent="0">
              <a:buNone/>
            </a:pPr>
            <a:r>
              <a:rPr lang="en-US" sz="2000" u="sng" dirty="0">
                <a:latin typeface="Consolas" panose="020B0609020204030204" pitchFamily="49" charset="0"/>
              </a:rPr>
              <a:t>Travel Planner</a:t>
            </a:r>
          </a:p>
          <a:p>
            <a:r>
              <a:rPr lang="en-US" sz="2000" dirty="0">
                <a:latin typeface="Consolas" panose="020B0609020204030204" pitchFamily="49" charset="0"/>
              </a:rPr>
              <a:t>Flights</a:t>
            </a:r>
          </a:p>
          <a:p>
            <a:pPr lvl="1"/>
            <a:r>
              <a:rPr lang="en-US" sz="1600" dirty="0">
                <a:latin typeface="Consolas" panose="020B0609020204030204" pitchFamily="49" charset="0"/>
              </a:rPr>
              <a:t>Used Skyscanner </a:t>
            </a:r>
            <a:r>
              <a:rPr lang="en-US" sz="1600">
                <a:latin typeface="Consolas" panose="020B0609020204030204" pitchFamily="49" charset="0"/>
              </a:rPr>
              <a:t>API </a:t>
            </a:r>
          </a:p>
          <a:p>
            <a:pPr lvl="1"/>
            <a:r>
              <a:rPr lang="en-US" sz="1600">
                <a:latin typeface="Consolas" panose="020B0609020204030204" pitchFamily="49" charset="0"/>
              </a:rPr>
              <a:t>Created </a:t>
            </a:r>
            <a:r>
              <a:rPr lang="en-US" sz="1600" dirty="0">
                <a:latin typeface="Consolas" panose="020B0609020204030204" pitchFamily="49" charset="0"/>
              </a:rPr>
              <a:t>.</a:t>
            </a:r>
            <a:r>
              <a:rPr lang="en-US" sz="1600" dirty="0" err="1">
                <a:latin typeface="Consolas" panose="020B0609020204030204" pitchFamily="49" charset="0"/>
              </a:rPr>
              <a:t>py</a:t>
            </a:r>
            <a:r>
              <a:rPr lang="en-US" sz="1600" dirty="0">
                <a:latin typeface="Consolas" panose="020B0609020204030204" pitchFamily="49" charset="0"/>
              </a:rPr>
              <a:t> file for request details and ran request on notebook by calling .</a:t>
            </a:r>
            <a:r>
              <a:rPr lang="en-US" sz="1600" dirty="0" err="1">
                <a:latin typeface="Consolas" panose="020B0609020204030204" pitchFamily="49" charset="0"/>
              </a:rPr>
              <a:t>py</a:t>
            </a:r>
            <a:r>
              <a:rPr lang="en-US" sz="1600" dirty="0">
                <a:latin typeface="Consolas" panose="020B0609020204030204" pitchFamily="49" charset="0"/>
              </a:rPr>
              <a:t> file</a:t>
            </a:r>
          </a:p>
          <a:p>
            <a:pPr lvl="1"/>
            <a:r>
              <a:rPr lang="en-US" sz="1600" dirty="0">
                <a:latin typeface="Consolas" panose="020B0609020204030204" pitchFamily="49" charset="0"/>
              </a:rPr>
              <a:t>Created loop that can retrieve multiple quotes from the API response</a:t>
            </a:r>
          </a:p>
          <a:p>
            <a:pPr lvl="1"/>
            <a:r>
              <a:rPr lang="en-US" sz="1600" dirty="0">
                <a:latin typeface="Consolas" panose="020B0609020204030204" pitchFamily="49" charset="0"/>
              </a:rPr>
              <a:t>Created </a:t>
            </a:r>
            <a:r>
              <a:rPr lang="en-US" sz="1600" dirty="0" err="1">
                <a:latin typeface="Consolas" panose="020B0609020204030204" pitchFamily="49" charset="0"/>
              </a:rPr>
              <a:t>dataframe</a:t>
            </a:r>
            <a:r>
              <a:rPr lang="en-US" sz="1600" dirty="0">
                <a:latin typeface="Consolas" panose="020B0609020204030204" pitchFamily="49" charset="0"/>
              </a:rPr>
              <a:t> with relevant variables</a:t>
            </a:r>
          </a:p>
          <a:p>
            <a:pPr lvl="2"/>
            <a:r>
              <a:rPr lang="en-US" sz="1200" dirty="0">
                <a:latin typeface="Consolas" panose="020B0609020204030204" pitchFamily="49" charset="0"/>
              </a:rPr>
              <a:t>Used </a:t>
            </a:r>
            <a:r>
              <a:rPr lang="en-US" sz="1200" dirty="0" err="1">
                <a:latin typeface="Consolas" panose="020B0609020204030204" pitchFamily="49" charset="0"/>
              </a:rPr>
              <a:t>json_normalize</a:t>
            </a:r>
            <a:r>
              <a:rPr lang="en-US" sz="1200" dirty="0">
                <a:latin typeface="Consolas" panose="020B0609020204030204" pitchFamily="49" charset="0"/>
              </a:rPr>
              <a:t> to expand nested fields</a:t>
            </a:r>
          </a:p>
          <a:p>
            <a:pPr lvl="1"/>
            <a:r>
              <a:rPr lang="en-US" sz="1600" dirty="0">
                <a:latin typeface="Consolas" panose="020B0609020204030204" pitchFamily="49" charset="0"/>
              </a:rPr>
              <a:t>Because each quote could contain more than one carrier, the carriers were returned as a list. A loop was created to turn lists into strings. This was important at the time of plotting.</a:t>
            </a:r>
          </a:p>
          <a:p>
            <a:pPr lvl="1"/>
            <a:r>
              <a:rPr lang="en-US" sz="1600" dirty="0">
                <a:latin typeface="Consolas" panose="020B0609020204030204" pitchFamily="49" charset="0"/>
              </a:rPr>
              <a:t>Generated plots with .plot, .px, .</a:t>
            </a:r>
            <a:r>
              <a:rPr lang="en-US" sz="1600" dirty="0" err="1">
                <a:latin typeface="Consolas" panose="020B0609020204030204" pitchFamily="49" charset="0"/>
              </a:rPr>
              <a:t>hvplot</a:t>
            </a:r>
            <a:r>
              <a:rPr lang="en-US" sz="1600" dirty="0">
                <a:latin typeface="Consolas" panose="020B0609020204030204" pitchFamily="49" charset="0"/>
              </a:rPr>
              <a:t> to decide on style</a:t>
            </a:r>
          </a:p>
          <a:p>
            <a:pPr lvl="1"/>
            <a:endParaRPr lang="en-US" sz="1600" dirty="0">
              <a:latin typeface="Consolas" panose="020B0609020204030204" pitchFamily="49" charset="0"/>
            </a:endParaRPr>
          </a:p>
          <a:p>
            <a:pPr marL="457200" lvl="1" indent="0">
              <a:buNone/>
            </a:pPr>
            <a:r>
              <a:rPr lang="en-US" sz="1600" dirty="0" err="1">
                <a:highlight>
                  <a:srgbClr val="FFFF00"/>
                </a:highlight>
                <a:latin typeface="Consolas" panose="020B0609020204030204" pitchFamily="49" charset="0"/>
              </a:rPr>
              <a:t>Plotly</a:t>
            </a:r>
            <a:r>
              <a:rPr lang="en-US" sz="1600" dirty="0">
                <a:highlight>
                  <a:srgbClr val="FFFF00"/>
                </a:highlight>
                <a:latin typeface="Consolas" panose="020B0609020204030204" pitchFamily="49" charset="0"/>
              </a:rPr>
              <a:t> express and </a:t>
            </a:r>
            <a:r>
              <a:rPr lang="en-US" sz="1600" dirty="0" err="1">
                <a:highlight>
                  <a:srgbClr val="FFFF00"/>
                </a:highlight>
                <a:latin typeface="Consolas" panose="020B0609020204030204" pitchFamily="49" charset="0"/>
              </a:rPr>
              <a:t>hvplot</a:t>
            </a:r>
            <a:r>
              <a:rPr lang="en-US" sz="1600" dirty="0">
                <a:highlight>
                  <a:srgbClr val="FFFF00"/>
                </a:highlight>
                <a:latin typeface="Consolas" panose="020B0609020204030204" pitchFamily="49" charset="0"/>
              </a:rPr>
              <a:t> could not handle lists as x-values.</a:t>
            </a:r>
            <a:r>
              <a:rPr lang="en-US" sz="1100" dirty="0">
                <a:latin typeface="Consolas" panose="020B0609020204030204" pitchFamily="49" charset="0"/>
              </a:rPr>
              <a:t> </a:t>
            </a:r>
            <a:endParaRPr lang="en-US" sz="2000" dirty="0">
              <a:latin typeface="Consolas" panose="020B0609020204030204" pitchFamily="49" charset="0"/>
            </a:endParaRPr>
          </a:p>
        </p:txBody>
      </p:sp>
      <p:pic>
        <p:nvPicPr>
          <p:cNvPr id="15" name="Picture 14"/>
          <p:cNvPicPr>
            <a:picLocks noChangeAspect="1"/>
          </p:cNvPicPr>
          <p:nvPr/>
        </p:nvPicPr>
        <p:blipFill>
          <a:blip r:embed="rId3"/>
          <a:srcRect/>
          <a:stretch>
            <a:fillRect/>
          </a:stretch>
        </p:blipFill>
        <p:spPr>
          <a:xfrm>
            <a:off x="2008310" y="5237924"/>
            <a:ext cx="4181475" cy="1042988"/>
          </a:xfrm>
          <a:prstGeom prst="rect">
            <a:avLst/>
          </a:prstGeom>
        </p:spPr>
      </p:pic>
      <p:pic>
        <p:nvPicPr>
          <p:cNvPr id="5" name="Picture 4"/>
          <p:cNvPicPr>
            <a:picLocks noChangeAspect="1"/>
          </p:cNvPicPr>
          <p:nvPr/>
        </p:nvPicPr>
        <p:blipFill>
          <a:blip r:embed="rId4"/>
          <a:srcRect/>
          <a:stretch>
            <a:fillRect/>
          </a:stretch>
        </p:blipFill>
        <p:spPr>
          <a:xfrm>
            <a:off x="6539698" y="5148471"/>
            <a:ext cx="3469298" cy="1339126"/>
          </a:xfrm>
          <a:prstGeom prst="rect">
            <a:avLst/>
          </a:prstGeom>
          <a:ln>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5" name="Content Placeholder 4"/>
          <p:cNvSpPr>
            <a:spLocks noGrp="1" noEditPoints="1"/>
          </p:cNvSpPr>
          <p:nvPr>
            <p:ph idx="1"/>
          </p:nvPr>
        </p:nvSpPr>
        <p:spPr/>
        <p:txBody>
          <a:bodyPr/>
          <a:lstStyle/>
          <a:p>
            <a:pPr marL="0" indent="0">
              <a:buNone/>
            </a:pPr>
            <a:r>
              <a:rPr lang="en-US" sz="2000" u="sng" dirty="0">
                <a:latin typeface="Consolas" panose="020B0609020204030204" pitchFamily="49" charset="0"/>
              </a:rPr>
              <a:t>Travel Planner</a:t>
            </a:r>
          </a:p>
          <a:p>
            <a:r>
              <a:rPr lang="en-US" sz="2000" dirty="0">
                <a:latin typeface="Consolas" panose="020B0609020204030204" pitchFamily="49" charset="0"/>
              </a:rPr>
              <a:t>Hotels</a:t>
            </a:r>
          </a:p>
          <a:p>
            <a:pPr lvl="1"/>
            <a:r>
              <a:rPr lang="en-US" sz="1600" dirty="0">
                <a:latin typeface="Consolas" panose="020B0609020204030204" pitchFamily="49" charset="0"/>
              </a:rPr>
              <a:t>Booking.com API</a:t>
            </a:r>
          </a:p>
          <a:p>
            <a:pPr lvl="2"/>
            <a:r>
              <a:rPr lang="en-US" sz="1400" dirty="0">
                <a:latin typeface="Consolas" panose="020B0609020204030204" pitchFamily="49" charset="0"/>
              </a:rPr>
              <a:t>@ Search Locations endpoint:</a:t>
            </a:r>
            <a:endParaRPr lang="en-US" sz="900" dirty="0">
              <a:latin typeface="Consolas" panose="020B0609020204030204" pitchFamily="49" charset="0"/>
            </a:endParaRPr>
          </a:p>
          <a:p>
            <a:pPr lvl="3"/>
            <a:r>
              <a:rPr lang="en-US" sz="1200" dirty="0">
                <a:latin typeface="Consolas" panose="020B0609020204030204" pitchFamily="49" charset="0"/>
              </a:rPr>
              <a:t>Created .</a:t>
            </a:r>
            <a:r>
              <a:rPr lang="en-US" sz="1200" dirty="0" err="1">
                <a:latin typeface="Consolas" panose="020B0609020204030204" pitchFamily="49" charset="0"/>
              </a:rPr>
              <a:t>py</a:t>
            </a:r>
            <a:r>
              <a:rPr lang="en-US" sz="1200" dirty="0">
                <a:latin typeface="Consolas" panose="020B0609020204030204" pitchFamily="49" charset="0"/>
              </a:rPr>
              <a:t> file for request details and ran request function on notebook</a:t>
            </a:r>
          </a:p>
          <a:p>
            <a:pPr lvl="3"/>
            <a:r>
              <a:rPr lang="en-US" sz="1200" dirty="0">
                <a:latin typeface="Consolas" panose="020B0609020204030204" pitchFamily="49" charset="0"/>
              </a:rPr>
              <a:t>Saved response as a </a:t>
            </a:r>
            <a:r>
              <a:rPr lang="en-US" sz="1200" dirty="0" err="1">
                <a:latin typeface="Consolas" panose="020B0609020204030204" pitchFamily="49" charset="0"/>
              </a:rPr>
              <a:t>dataframe</a:t>
            </a:r>
            <a:r>
              <a:rPr lang="en-US" sz="1200" dirty="0">
                <a:latin typeface="Consolas" panose="020B0609020204030204" pitchFamily="49" charset="0"/>
              </a:rPr>
              <a:t> and dropped non-relevant columns</a:t>
            </a:r>
          </a:p>
          <a:p>
            <a:pPr lvl="3"/>
            <a:r>
              <a:rPr lang="en-US" sz="1200" dirty="0">
                <a:latin typeface="Consolas" panose="020B0609020204030204" pitchFamily="49" charset="0"/>
              </a:rPr>
              <a:t>Used map box to plot the number of hotels in each “location”</a:t>
            </a:r>
          </a:p>
          <a:p>
            <a:pPr lvl="3"/>
            <a:r>
              <a:rPr lang="en-US" sz="1200" dirty="0">
                <a:latin typeface="Consolas" panose="020B0609020204030204" pitchFamily="49" charset="0"/>
              </a:rPr>
              <a:t>This endpoint returned cities and districts as “locations” with hundreds or thousands of hotels within it, but would sometimes return a single hotel as a location. </a:t>
            </a:r>
            <a:r>
              <a:rPr lang="en-US" sz="1200" dirty="0">
                <a:highlight>
                  <a:srgbClr val="FFFF00"/>
                </a:highlight>
                <a:latin typeface="Consolas" panose="020B0609020204030204" pitchFamily="49" charset="0"/>
              </a:rPr>
              <a:t>Read: Paid ad.</a:t>
            </a:r>
          </a:p>
          <a:p>
            <a:pPr lvl="2"/>
            <a:r>
              <a:rPr lang="en-US" sz="1400" dirty="0">
                <a:latin typeface="Consolas" panose="020B0609020204030204" pitchFamily="49" charset="0"/>
              </a:rPr>
              <a:t>@ Search Hotels endpoint:</a:t>
            </a:r>
          </a:p>
          <a:p>
            <a:pPr lvl="3"/>
            <a:r>
              <a:rPr lang="en-US" sz="1200" dirty="0">
                <a:latin typeface="Consolas" panose="020B0609020204030204" pitchFamily="49" charset="0"/>
              </a:rPr>
              <a:t>Created .</a:t>
            </a:r>
            <a:r>
              <a:rPr lang="en-US" sz="1200" dirty="0" err="1">
                <a:latin typeface="Consolas" panose="020B0609020204030204" pitchFamily="49" charset="0"/>
              </a:rPr>
              <a:t>py</a:t>
            </a:r>
            <a:r>
              <a:rPr lang="en-US" sz="1200" dirty="0">
                <a:latin typeface="Consolas" panose="020B0609020204030204" pitchFamily="49" charset="0"/>
              </a:rPr>
              <a:t> file for request details and ran request on notebook by calling .</a:t>
            </a:r>
            <a:r>
              <a:rPr lang="en-US" sz="1200" dirty="0" err="1">
                <a:latin typeface="Consolas" panose="020B0609020204030204" pitchFamily="49" charset="0"/>
              </a:rPr>
              <a:t>py</a:t>
            </a:r>
            <a:r>
              <a:rPr lang="en-US" sz="1200" dirty="0">
                <a:latin typeface="Consolas" panose="020B0609020204030204" pitchFamily="49" charset="0"/>
              </a:rPr>
              <a:t> file</a:t>
            </a:r>
          </a:p>
          <a:p>
            <a:pPr lvl="3"/>
            <a:r>
              <a:rPr lang="en-US" sz="1200" dirty="0">
                <a:latin typeface="Consolas" panose="020B0609020204030204" pitchFamily="49" charset="0"/>
              </a:rPr>
              <a:t>Used a random location from the first endpoint to search for hotels around that location</a:t>
            </a:r>
          </a:p>
          <a:p>
            <a:pPr lvl="3"/>
            <a:r>
              <a:rPr lang="en-US" sz="1200" dirty="0">
                <a:latin typeface="Consolas" panose="020B0609020204030204" pitchFamily="49" charset="0"/>
              </a:rPr>
              <a:t>Generated a </a:t>
            </a:r>
            <a:r>
              <a:rPr lang="en-US" sz="1200" dirty="0" err="1">
                <a:latin typeface="Consolas" panose="020B0609020204030204" pitchFamily="49" charset="0"/>
              </a:rPr>
              <a:t>dataframe</a:t>
            </a:r>
            <a:r>
              <a:rPr lang="en-US" sz="1200" dirty="0">
                <a:latin typeface="Consolas" panose="020B0609020204030204" pitchFamily="49" charset="0"/>
              </a:rPr>
              <a:t> with the hotel results</a:t>
            </a:r>
          </a:p>
          <a:p>
            <a:pPr lvl="3"/>
            <a:r>
              <a:rPr lang="en-US" sz="1200" dirty="0">
                <a:latin typeface="Consolas" panose="020B0609020204030204" pitchFamily="49" charset="0"/>
              </a:rPr>
              <a:t>Used scatter plot to compare pricing vs. hotel review score</a:t>
            </a:r>
          </a:p>
          <a:p>
            <a:pPr lvl="3"/>
            <a:r>
              <a:rPr lang="en-US" sz="1200" dirty="0">
                <a:latin typeface="Consolas" panose="020B0609020204030204" pitchFamily="49" charset="0"/>
              </a:rPr>
              <a:t>Printed and outputted hotel quotes as a .txt file </a:t>
            </a:r>
          </a:p>
          <a:p>
            <a:pPr lvl="2"/>
            <a:r>
              <a:rPr lang="en-US" sz="1400" dirty="0">
                <a:latin typeface="Consolas" panose="020B0609020204030204" pitchFamily="49" charset="0"/>
              </a:rPr>
              <a:t>Folium Library</a:t>
            </a:r>
          </a:p>
          <a:p>
            <a:pPr lvl="3"/>
            <a:r>
              <a:rPr lang="en-US" sz="1200" dirty="0">
                <a:latin typeface="Consolas" panose="020B0609020204030204" pitchFamily="49" charset="0"/>
              </a:rPr>
              <a:t>Mapped the hotels in the area. Added a ‘bed’ icon to each hotel on the map.</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sz="4400" dirty="0">
                <a:latin typeface="Consolas" panose="020B0609020204030204" pitchFamily="49" charset="0"/>
              </a:rPr>
              <a:t>Data Cleanup and Exploration</a:t>
            </a:r>
            <a:endParaRPr lang="en-US" dirty="0"/>
          </a:p>
        </p:txBody>
      </p:sp>
      <p:pic>
        <p:nvPicPr>
          <p:cNvPr id="4" name="Picture 3" descr="Chart, histogram  Description automatically generated"/>
          <p:cNvPicPr>
            <a:picLocks noChangeAspect="1"/>
          </p:cNvPicPr>
          <p:nvPr/>
        </p:nvPicPr>
        <p:blipFill>
          <a:blip r:embed="rId3"/>
          <a:srcRect/>
          <a:stretch>
            <a:fillRect/>
          </a:stretch>
        </p:blipFill>
        <p:spPr>
          <a:xfrm>
            <a:off x="5393002" y="2116016"/>
            <a:ext cx="6013551" cy="3682371"/>
          </a:xfrm>
          <a:prstGeom prst="rect">
            <a:avLst/>
          </a:prstGeom>
        </p:spPr>
      </p:pic>
      <p:sp>
        <p:nvSpPr>
          <p:cNvPr id="5" name="TextBox 4"/>
          <p:cNvSpPr txBox="1"/>
          <p:nvPr/>
        </p:nvSpPr>
        <p:spPr>
          <a:xfrm>
            <a:off x="908540" y="1926901"/>
            <a:ext cx="3921368" cy="3385542"/>
          </a:xfrm>
          <a:prstGeom prst="rect">
            <a:avLst/>
          </a:prstGeom>
          <a:noFill/>
        </p:spPr>
        <p:txBody>
          <a:bodyPr wrap="square" rtlCol="0">
            <a:spAutoFit/>
          </a:bodyPr>
          <a:lstStyle/>
          <a:p>
            <a:r>
              <a:rPr lang="en-US" u="sng" dirty="0">
                <a:latin typeface="Consolas" panose="020B0609020204030204" pitchFamily="49" charset="0"/>
              </a:rPr>
              <a:t>Travel Planner</a:t>
            </a:r>
          </a:p>
          <a:p>
            <a:endParaRPr lang="en-US" dirty="0">
              <a:latin typeface="Consolas" panose="020B0609020204030204" pitchFamily="49" charset="0"/>
            </a:endParaRPr>
          </a:p>
          <a:p>
            <a:pPr marL="285750" indent="-285750">
              <a:buFont typeface="Arial" panose="020B0604020202020204" pitchFamily="34" charset="0"/>
              <a:buChar char="•"/>
            </a:pPr>
            <a:r>
              <a:rPr lang="en-US" dirty="0">
                <a:latin typeface="Consolas" panose="020B0609020204030204" pitchFamily="49" charset="0"/>
              </a:rPr>
              <a:t>Hotels</a:t>
            </a:r>
          </a:p>
          <a:p>
            <a:pPr lvl="1"/>
            <a:r>
              <a:rPr lang="en-US" sz="1600" dirty="0">
                <a:latin typeface="Consolas" panose="020B0609020204030204" pitchFamily="49" charset="0"/>
              </a:rPr>
              <a:t>This plot was made to analyze the 95% confidence interval of hotel prices. </a:t>
            </a:r>
          </a:p>
          <a:p>
            <a:pPr lvl="1"/>
            <a:endParaRPr lang="en-US" sz="1600" dirty="0">
              <a:latin typeface="Consolas" panose="020B0609020204030204" pitchFamily="49" charset="0"/>
            </a:endParaRPr>
          </a:p>
          <a:p>
            <a:pPr lvl="1"/>
            <a:r>
              <a:rPr lang="en-US" sz="1600" dirty="0">
                <a:latin typeface="Consolas" panose="020B0609020204030204" pitchFamily="49" charset="0"/>
              </a:rPr>
              <a:t>This plot is not intended to be seen by the imaginary client, but it provides an overview of how much should hotel expenses vary for the trip scenario.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p:cNvPicPr>
            <a:picLocks noChangeAspect="1"/>
          </p:cNvPicPr>
          <p:nvPr/>
        </p:nvPicPr>
        <p:blipFill>
          <a:blip r:embed="rId3">
            <a:alphaModFix amt="50000"/>
          </a:blip>
          <a:srcRect t="6893" b="18107"/>
          <a:stretch/>
        </p:blipFill>
        <p:spPr>
          <a:xfrm>
            <a:off x="20" y="1"/>
            <a:ext cx="12191980" cy="6857999"/>
          </a:xfrm>
          <a:prstGeom prst="rect">
            <a:avLst/>
          </a:prstGeom>
        </p:spPr>
      </p:pic>
      <p:sp>
        <p:nvSpPr>
          <p:cNvPr id="2" name="Title 1"/>
          <p:cNvSpPr>
            <a:spLocks noGrp="1" noEditPoints="1"/>
          </p:cNvSpPr>
          <p:nvPr>
            <p:ph type="title"/>
          </p:nvPr>
        </p:nvSpPr>
        <p:spPr>
          <a:xfrm>
            <a:off x="1572985" y="2049235"/>
            <a:ext cx="9144000" cy="2880733"/>
          </a:xfrm>
          <a:solidFill>
            <a:schemeClr val="tx1">
              <a:alpha val="30000"/>
            </a:schemeClr>
          </a:solidFill>
        </p:spPr>
        <p:txBody>
          <a:bodyPr vert="horz" lIns="91440" tIns="45720" rIns="91440" bIns="45720" rtlCol="0" anchor="b">
            <a:normAutofit/>
          </a:bodyPr>
          <a:lstStyle/>
          <a:p>
            <a:pPr algn="ctr"/>
            <a:r>
              <a:rPr lang="en-US" sz="8800" dirty="0">
                <a:solidFill>
                  <a:srgbClr val="FFFFFF"/>
                </a:solidFill>
                <a:latin typeface="Consolas" panose="020B0609020204030204" pitchFamily="49" charset="0"/>
              </a:rPr>
              <a:t>Data Analysis &amp; Discussion</a:t>
            </a: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7"/>
            <a:ext cx="10828563"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How has worldwide travel progressed over the years?</a:t>
            </a:r>
          </a:p>
          <a:p>
            <a:pPr lvl="1"/>
            <a:br>
              <a:rPr lang="en-US" dirty="0">
                <a:latin typeface="Consolas" panose="020B0609020204030204" pitchFamily="49" charset="0"/>
              </a:rPr>
            </a:br>
            <a:r>
              <a:rPr lang="en-US" dirty="0">
                <a:latin typeface="Consolas" panose="020B0609020204030204" pitchFamily="49" charset="0"/>
              </a:rPr>
              <a:t>First, we needed to look at the number of arrivals for each country in each continent per year. Using a bar graph allowed us to visualize this data and conclude that worldwide travel increases due to increases in the number of arrivals each year.</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From 1995 to 2019, the scatter geo shows that international visitor travel increases just about every year for all continents.</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As the animation plays, we see that each point increases year to year, which signifies the number of arrivals.</a:t>
            </a: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2;p29"/>
          <p:cNvPicPr preferRelativeResize="0"/>
          <p:nvPr/>
        </p:nvPicPr>
        <p:blipFill>
          <a:blip r:embed="rId3">
            <a:alphaModFix/>
          </a:blip>
          <a:srcRect/>
          <a:stretch>
            <a:fillRect/>
          </a:stretch>
        </p:blipFill>
        <p:spPr>
          <a:xfrm>
            <a:off x="1040950" y="416375"/>
            <a:ext cx="10654174" cy="5890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42093" y="1690688"/>
            <a:ext cx="10661386" cy="3785652"/>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Which continents are the most traveled to?</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lvl="1"/>
            <a:r>
              <a:rPr lang="en-US" dirty="0">
                <a:latin typeface="Consolas" panose="020B0609020204030204" pitchFamily="49" charset="0"/>
              </a:rPr>
              <a:t>We created a pie-chart that displayed the percentages of travel to each continent. </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The pie chart shows that visitors travel most to Europe (38%), Asia (30.5%), and North America (20.1%).</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The bar chart shows the progression throughout the year. There has generally been an increase each year from 1995 – 2019</a:t>
            </a:r>
          </a:p>
          <a:p>
            <a:endParaRPr lang="en-US" dirty="0">
              <a:solidFill>
                <a:srgbClr val="1D1C1D"/>
              </a:solidFill>
              <a:latin typeface="Consolas" panose="020B0609020204030204" pitchFamily="49" charset="0"/>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4;p31"/>
          <p:cNvPicPr preferRelativeResize="0"/>
          <p:nvPr/>
        </p:nvPicPr>
        <p:blipFill>
          <a:blip r:embed="rId3">
            <a:alphaModFix/>
          </a:blip>
          <a:srcRect/>
          <a:stretch>
            <a:fillRect/>
          </a:stretch>
        </p:blipFill>
        <p:spPr>
          <a:xfrm>
            <a:off x="1175650" y="139854"/>
            <a:ext cx="9601200" cy="3248025"/>
          </a:xfrm>
          <a:prstGeom prst="rect">
            <a:avLst/>
          </a:prstGeom>
          <a:noFill/>
          <a:ln>
            <a:noFill/>
          </a:ln>
        </p:spPr>
      </p:pic>
      <p:pic>
        <p:nvPicPr>
          <p:cNvPr id="4" name="Google Shape;235;p31"/>
          <p:cNvPicPr preferRelativeResize="0"/>
          <p:nvPr/>
        </p:nvPicPr>
        <p:blipFill>
          <a:blip r:embed="rId4">
            <a:alphaModFix/>
          </a:blip>
          <a:srcRect t="4196"/>
          <a:stretch/>
        </p:blipFill>
        <p:spPr>
          <a:xfrm>
            <a:off x="929250" y="3519879"/>
            <a:ext cx="10602926" cy="3166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Light bulb on yellow background with sketched light beams and cord"/>
          <p:cNvPicPr>
            <a:picLocks noChangeAspect="1"/>
          </p:cNvPicPr>
          <p:nvPr/>
        </p:nvPicPr>
        <p:blipFill>
          <a:blip r:embed="rId3"/>
          <a:srcRect t="8554"/>
          <a:stretch/>
        </p:blipFill>
        <p:spPr>
          <a:xfrm>
            <a:off x="20" y="7954"/>
            <a:ext cx="12191980" cy="6856718"/>
          </a:xfrm>
          <a:prstGeom prst="rect">
            <a:avLst/>
          </a:prstGeom>
        </p:spPr>
      </p:pic>
      <p:sp>
        <p:nvSpPr>
          <p:cNvPr id="14" name="TextBox 13"/>
          <p:cNvSpPr txBox="1"/>
          <p:nvPr/>
        </p:nvSpPr>
        <p:spPr>
          <a:xfrm rot="21021316">
            <a:off x="9664796" y="4482995"/>
            <a:ext cx="2129400" cy="923330"/>
          </a:xfrm>
          <a:prstGeom prst="rect">
            <a:avLst/>
          </a:prstGeom>
          <a:noFill/>
        </p:spPr>
        <p:txBody>
          <a:bodyPr wrap="square">
            <a:spAutoFit/>
          </a:bodyPr>
          <a:lstStyle/>
          <a:p>
            <a:pPr algn="ctr"/>
            <a:r>
              <a:rPr lang="en-US" b="0" i="0" dirty="0">
                <a:solidFill>
                  <a:srgbClr val="666666"/>
                </a:solidFill>
                <a:effectLst/>
                <a:latin typeface="Tw Cen MT Condensed" panose="020B0606020104020203" pitchFamily="34" charset="0"/>
              </a:rPr>
              <a:t>There will be lots of puns arriving soon, but we are experiencing some delays.</a:t>
            </a:r>
            <a:endParaRPr lang="en-US" dirty="0">
              <a:latin typeface="Tw Cen MT Condensed" panose="020B0606020104020203" pitchFamily="34" charset="0"/>
            </a:endParaRPr>
          </a:p>
        </p:txBody>
      </p:sp>
      <p:sp>
        <p:nvSpPr>
          <p:cNvPr id="16" name="Title 1"/>
          <p:cNvSpPr>
            <a:spLocks noGrp="1" noEditPoints="1"/>
          </p:cNvSpPr>
          <p:nvPr>
            <p:ph type="title"/>
          </p:nvPr>
        </p:nvSpPr>
        <p:spPr>
          <a:xfrm>
            <a:off x="593280" y="123950"/>
            <a:ext cx="10058400" cy="1373650"/>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latin typeface="Consolas" panose="020B0609020204030204" pitchFamily="49" charset="0"/>
              </a:rPr>
              <a:t>Motivation</a:t>
            </a:r>
          </a:p>
        </p:txBody>
      </p:sp>
      <p:sp>
        <p:nvSpPr>
          <p:cNvPr id="18" name="Content Placeholder 2"/>
          <p:cNvSpPr>
            <a:spLocks noGrp="1" noEditPoints="1"/>
          </p:cNvSpPr>
          <p:nvPr>
            <p:ph idx="1"/>
          </p:nvPr>
        </p:nvSpPr>
        <p:spPr>
          <a:xfrm>
            <a:off x="584821" y="1838581"/>
            <a:ext cx="5745238" cy="619404"/>
          </a:xfrm>
          <a:effectLst>
            <a:outerShdw blurRad="50800" dist="38100" dir="2700000" algn="tl" rotWithShape="0">
              <a:prstClr val="black">
                <a:alpha val="40000"/>
              </a:prstClr>
            </a:outerShdw>
          </a:effectLst>
        </p:spPr>
        <p:txBody>
          <a:bodyPr vert="horz" lIns="91440" tIns="45720" rIns="91440" bIns="45720" rtlCol="0">
            <a:noAutofit/>
          </a:bodyPr>
          <a:lstStyle/>
          <a:p>
            <a:pPr marL="0" indent="0">
              <a:lnSpc>
                <a:spcPct val="120000"/>
              </a:lnSpc>
              <a:buNone/>
            </a:pPr>
            <a:r>
              <a:rPr lang="en-US" sz="1800" dirty="0">
                <a:solidFill>
                  <a:schemeClr val="bg1"/>
                </a:solidFill>
                <a:effectLst>
                  <a:outerShdw blurRad="38100" dist="38100" dir="2700000" algn="tl">
                    <a:srgbClr val="000000">
                      <a:alpha val="43137"/>
                    </a:srgbClr>
                  </a:outerShdw>
                </a:effectLst>
                <a:latin typeface="Consolas" panose="020B0609020204030204" pitchFamily="49" charset="0"/>
              </a:rPr>
              <a:t>Early on, we decided we wanted to integrate data from free APIs into our project.</a:t>
            </a:r>
          </a:p>
        </p:txBody>
      </p:sp>
      <p:sp>
        <p:nvSpPr>
          <p:cNvPr id="20" name="TextBox 19"/>
          <p:cNvSpPr txBox="1"/>
          <p:nvPr/>
        </p:nvSpPr>
        <p:spPr>
          <a:xfrm>
            <a:off x="977714" y="3733652"/>
            <a:ext cx="6308686" cy="604183"/>
          </a:xfrm>
          <a:prstGeom prst="roundRect">
            <a:avLst>
              <a:gd name="adj" fmla="val 24130"/>
            </a:avLst>
          </a:prstGeom>
          <a:solidFill>
            <a:schemeClr val="bg1">
              <a:alpha val="67000"/>
            </a:schemeClr>
          </a:solidFill>
        </p:spPr>
        <p:txBody>
          <a:bodyPr wrap="square">
            <a:spAutoFit/>
            <a:scene3d>
              <a:camera prst="obliqueTopLeft"/>
              <a:lightRig rig="threePt" dir="t"/>
            </a:scene3d>
          </a:bodyPr>
          <a:lstStyle/>
          <a:p>
            <a:pPr marL="0" indent="0" algn="ctr">
              <a:buNone/>
            </a:pPr>
            <a:r>
              <a:rPr lang="en-US" sz="2800" b="1" dirty="0">
                <a:effectLst>
                  <a:outerShdw blurRad="50800" dist="38100" dir="8100000" algn="tr" rotWithShape="0">
                    <a:prstClr val="black">
                      <a:alpha val="40000"/>
                    </a:prstClr>
                  </a:outerShdw>
                </a:effectLst>
                <a:latin typeface="Tw Cen MT Condensed" panose="020B0606020104020203" pitchFamily="34" charset="0"/>
              </a:rPr>
              <a:t>Travel data sparked our attention the most</a:t>
            </a:r>
          </a:p>
        </p:txBody>
      </p:sp>
      <p:sp>
        <p:nvSpPr>
          <p:cNvPr id="22" name="TextBox 21"/>
          <p:cNvSpPr txBox="1"/>
          <p:nvPr/>
        </p:nvSpPr>
        <p:spPr>
          <a:xfrm>
            <a:off x="581714" y="5429244"/>
            <a:ext cx="785643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u="sng" dirty="0"/>
              <a:t>We found dedicated APIs for flights, hotels, car rentals, parks &amp; trails, points of interest, etc.</a:t>
            </a:r>
          </a:p>
        </p:txBody>
      </p:sp>
      <p:sp>
        <p:nvSpPr>
          <p:cNvPr id="23" name="TextBox 22"/>
          <p:cNvSpPr txBox="1"/>
          <p:nvPr/>
        </p:nvSpPr>
        <p:spPr>
          <a:xfrm>
            <a:off x="675446" y="4522214"/>
            <a:ext cx="716060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“There’s lots we can analyze here” we thought to ourselves, and we were right!</a:t>
            </a:r>
          </a:p>
        </p:txBody>
      </p:sp>
      <p:sp>
        <p:nvSpPr>
          <p:cNvPr id="24" name="TextBox 23"/>
          <p:cNvSpPr txBox="1"/>
          <p:nvPr/>
        </p:nvSpPr>
        <p:spPr>
          <a:xfrm>
            <a:off x="777600" y="2721600"/>
            <a:ext cx="6112800" cy="733406"/>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We explored a couple different sources and settled on using available APIs on RapidAPI.com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8"/>
            <a:ext cx="4362450"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did COVID-19 affect the rate of travel in the USA?</a:t>
            </a:r>
          </a:p>
          <a:p>
            <a:pPr lvl="1"/>
            <a:endParaRPr lang="en-US" dirty="0">
              <a:latin typeface="Consolas" panose="020B0609020204030204" pitchFamily="49" charset="0"/>
            </a:endParaRPr>
          </a:p>
          <a:p>
            <a:pPr lvl="1"/>
            <a:r>
              <a:rPr lang="en-US" dirty="0">
                <a:latin typeface="Consolas" panose="020B0609020204030204" pitchFamily="49" charset="0"/>
              </a:rPr>
              <a:t>A line chart was suitable for showing this data retrieved from the TSA website. </a:t>
            </a:r>
          </a:p>
          <a:p>
            <a:pPr lvl="1"/>
            <a:endParaRPr lang="en-US" dirty="0">
              <a:latin typeface="Consolas" panose="020B0609020204030204" pitchFamily="49" charset="0"/>
            </a:endParaRPr>
          </a:p>
          <a:p>
            <a:pPr lvl="1"/>
            <a:r>
              <a:rPr lang="en-US" dirty="0">
                <a:latin typeface="Consolas" panose="020B0609020204030204" pitchFamily="49" charset="0"/>
              </a:rPr>
              <a:t>When compared to 2019 and 2021 data, the line for 2020 showed a significant decrease.</a:t>
            </a:r>
          </a:p>
          <a:p>
            <a:pPr lvl="1"/>
            <a:endParaRPr lang="en-US" dirty="0">
              <a:latin typeface="Consolas" panose="020B0609020204030204" pitchFamily="49" charset="0"/>
            </a:endParaRPr>
          </a:p>
        </p:txBody>
      </p:sp>
      <p:sp>
        <p:nvSpPr>
          <p:cNvPr id="6"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Discussion</a:t>
            </a:r>
            <a:endParaRPr lang="en-US" sz="5200" dirty="0">
              <a:latin typeface="Consolas" panose="020B0609020204030204" pitchFamily="49" charset="0"/>
            </a:endParaRPr>
          </a:p>
        </p:txBody>
      </p:sp>
      <p:pic>
        <p:nvPicPr>
          <p:cNvPr id="5" name="Google Shape;243;p32"/>
          <p:cNvPicPr preferRelativeResize="0"/>
          <p:nvPr/>
        </p:nvPicPr>
        <p:blipFill>
          <a:blip r:embed="rId3">
            <a:alphaModFix/>
          </a:blip>
          <a:srcRect/>
          <a:stretch>
            <a:fillRect/>
          </a:stretch>
        </p:blipFill>
        <p:spPr>
          <a:xfrm>
            <a:off x="5353050" y="2724537"/>
            <a:ext cx="6686551" cy="19949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697937" cy="3473294"/>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has COVID-19 affected international travel from the United States?</a:t>
            </a:r>
          </a:p>
          <a:p>
            <a:endParaRPr lang="en-US" dirty="0">
              <a:latin typeface="Consolas" panose="020B0609020204030204" pitchFamily="49" charset="0"/>
            </a:endParaRPr>
          </a:p>
          <a:p>
            <a:pPr lvl="1"/>
            <a:r>
              <a:rPr lang="en-US" dirty="0">
                <a:latin typeface="Consolas" panose="020B0609020204030204" pitchFamily="49" charset="0"/>
              </a:rPr>
              <a:t>As a result of COVID-19, travel to international countries was categorized as either fully Open, Open with restrictions, or Closed. This is because international governments have enacted certain travel bans and restrictions depending on your country of origin.</a:t>
            </a:r>
          </a:p>
          <a:p>
            <a:pPr lvl="1"/>
            <a:endParaRPr lang="en-US" dirty="0">
              <a:latin typeface="Consolas" panose="020B0609020204030204" pitchFamily="49" charset="0"/>
            </a:endParaRPr>
          </a:p>
          <a:p>
            <a:pPr lvl="1"/>
            <a:r>
              <a:rPr lang="en-US" dirty="0">
                <a:latin typeface="Consolas" panose="020B0609020204030204" pitchFamily="49" charset="0"/>
              </a:rPr>
              <a:t>An interactive map was the best method to visualize the data. The legend of the map helps breaks up the countries into three categories and colors, green for "Open," orange for "Open with restrictions," and red for "Closed."</a:t>
            </a: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608129" cy="4296255"/>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What are some of these travel restrictions that have been implemented due to COVID-19?</a:t>
            </a:r>
          </a:p>
          <a:p>
            <a:pPr lvl="1"/>
            <a:endParaRPr lang="en-US" dirty="0">
              <a:latin typeface="Consolas" panose="020B0609020204030204" pitchFamily="49" charset="0"/>
            </a:endParaRPr>
          </a:p>
          <a:p>
            <a:pPr lvl="1"/>
            <a:r>
              <a:rPr lang="en-US" dirty="0">
                <a:latin typeface="Consolas" panose="020B0609020204030204" pitchFamily="49" charset="0"/>
              </a:rPr>
              <a:t>Currently, most countries are in the category "open with restrictions." These countries require either mandatory vaccinations, quarantines, and COVID-19 PCR or antigen tests. Additionally, depending on the host nation, mandated quarantines can last up to a week or more, making short vacations to some of these countries illogical.</a:t>
            </a:r>
          </a:p>
          <a:p>
            <a:pPr lvl="1"/>
            <a:endParaRPr lang="en-US" dirty="0">
              <a:latin typeface="Consolas" panose="020B0609020204030204" pitchFamily="49" charset="0"/>
            </a:endParaRPr>
          </a:p>
          <a:p>
            <a:pPr lvl="1"/>
            <a:r>
              <a:rPr lang="en-US" dirty="0">
                <a:latin typeface="Consolas" panose="020B0609020204030204" pitchFamily="49" charset="0"/>
              </a:rPr>
              <a:t>Hovering over specific countries in the map will show current available data pertaining to individual country travel rules and restrictions in addition to vaccination percentages. </a:t>
            </a:r>
          </a:p>
          <a:p>
            <a:pPr lvl="1"/>
            <a:endParaRPr lang="en-US" dirty="0">
              <a:latin typeface="Consolas" panose="020B0609020204030204" pitchFamily="49" charset="0"/>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a:stretch>
            <a:fillRect/>
          </a:stretch>
        </p:blipFill>
        <p:spPr>
          <a:xfrm>
            <a:off x="205339" y="315227"/>
            <a:ext cx="11781322" cy="62275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515600" cy="2523768"/>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the flight options available for the client's intended destination?</a:t>
            </a:r>
          </a:p>
          <a:p>
            <a:pPr marL="742950" lvl="1" indent="-285750">
              <a:buFont typeface="Arial" panose="020B0604020202020204" pitchFamily="34" charset="0"/>
              <a:buChar char="•"/>
            </a:pPr>
            <a:r>
              <a:rPr lang="en-US" sz="1400" dirty="0">
                <a:latin typeface="Consolas" panose="020B0609020204030204" pitchFamily="49" charset="0"/>
              </a:rPr>
              <a:t>Generated plot for all quotes</a:t>
            </a:r>
          </a:p>
          <a:p>
            <a:pPr marL="742950" lvl="1" indent="-285750">
              <a:buFont typeface="Arial" panose="020B0604020202020204" pitchFamily="34" charset="0"/>
              <a:buChar char="•"/>
            </a:pPr>
            <a:r>
              <a:rPr lang="en-US" sz="1400" dirty="0">
                <a:latin typeface="Consolas" panose="020B0609020204030204" pitchFamily="49" charset="0"/>
              </a:rPr>
              <a:t>Hovering over the graph will show exact price and carrier</a:t>
            </a:r>
          </a:p>
          <a:p>
            <a:pPr marL="742950" lvl="1" indent="-285750">
              <a:buFont typeface="Arial" panose="020B0604020202020204" pitchFamily="34" charset="0"/>
              <a:buChar char="•"/>
            </a:pPr>
            <a:r>
              <a:rPr lang="en-US" sz="1400" dirty="0">
                <a:latin typeface="Consolas" panose="020B0609020204030204" pitchFamily="49" charset="0"/>
              </a:rPr>
              <a:t>Printed and outputted flight quotes to a .txt file </a:t>
            </a:r>
          </a:p>
          <a:p>
            <a:pPr marL="742950" lvl="1" indent="-285750">
              <a:buFont typeface="Arial" panose="020B0604020202020204" pitchFamily="34" charset="0"/>
              <a:buChar char="•"/>
            </a:pPr>
            <a:r>
              <a:rPr lang="en-US" sz="1400" dirty="0">
                <a:latin typeface="Consolas" panose="020B0609020204030204" pitchFamily="49" charset="0"/>
              </a:rPr>
              <a:t>The graph and print quotes will allow the imaginary customer to pick a flight based on price, carrier or direct flight to destination.</a:t>
            </a:r>
          </a:p>
          <a:p>
            <a:pPr marL="742950" lvl="1" indent="-285750">
              <a:buFont typeface="Arial" panose="020B0604020202020204" pitchFamily="34" charset="0"/>
              <a:buChar char="•"/>
            </a:pPr>
            <a:r>
              <a:rPr lang="en-US" sz="1400" dirty="0">
                <a:latin typeface="Consolas" panose="020B0609020204030204" pitchFamily="49" charset="0"/>
              </a:rPr>
              <a:t>Skyscanner API had trouble finding flights for lots of medium and large sized airports</a:t>
            </a:r>
          </a:p>
          <a:p>
            <a:pPr marL="742950" lvl="1"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pic>
        <p:nvPicPr>
          <p:cNvPr id="6" name="Picture 5" descr="Chart  Description automatically generated"/>
          <p:cNvPicPr>
            <a:picLocks noChangeAspect="1"/>
          </p:cNvPicPr>
          <p:nvPr/>
        </p:nvPicPr>
        <p:blipFill>
          <a:blip r:embed="rId3"/>
          <a:srcRect/>
          <a:stretch>
            <a:fillRect/>
          </a:stretch>
        </p:blipFill>
        <p:spPr>
          <a:xfrm>
            <a:off x="465531" y="4144625"/>
            <a:ext cx="6081807" cy="2407048"/>
          </a:xfrm>
          <a:prstGeom prst="rect">
            <a:avLst/>
          </a:prstGeom>
          <a:ln>
            <a:solidFill>
              <a:schemeClr val="tx1"/>
            </a:solidFill>
          </a:ln>
          <a:effectLst/>
        </p:spPr>
      </p:pic>
      <p:pic>
        <p:nvPicPr>
          <p:cNvPr id="8" name="Picture 7"/>
          <p:cNvPicPr>
            <a:picLocks noChangeAspect="1"/>
          </p:cNvPicPr>
          <p:nvPr/>
        </p:nvPicPr>
        <p:blipFill>
          <a:blip r:embed="rId4"/>
          <a:srcRect/>
          <a:stretch>
            <a:fillRect/>
          </a:stretch>
        </p:blipFill>
        <p:spPr>
          <a:xfrm>
            <a:off x="6901500" y="4144625"/>
            <a:ext cx="4910862" cy="2407048"/>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  Description automatically generated"/>
          <p:cNvPicPr>
            <a:picLocks noChangeAspect="1"/>
          </p:cNvPicPr>
          <p:nvPr/>
        </p:nvPicPr>
        <p:blipFill>
          <a:blip r:embed="rId3"/>
          <a:srcRect/>
          <a:stretch>
            <a:fillRect/>
          </a:stretch>
        </p:blipFill>
        <p:spPr>
          <a:xfrm>
            <a:off x="6760855" y="1551409"/>
            <a:ext cx="5200618" cy="5200618"/>
          </a:xfrm>
          <a:prstGeom prst="rect">
            <a:avLst/>
          </a:prstGeom>
        </p:spPr>
      </p:pic>
      <p:sp>
        <p:nvSpPr>
          <p:cNvPr id="3" name="TextBox 2"/>
          <p:cNvSpPr txBox="1"/>
          <p:nvPr/>
        </p:nvSpPr>
        <p:spPr>
          <a:xfrm>
            <a:off x="838200" y="1690688"/>
            <a:ext cx="5574711" cy="3170099"/>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is the hotel availability in the destination of interest?</a:t>
            </a:r>
          </a:p>
          <a:p>
            <a:pPr marL="285750" indent="-285750">
              <a:buFont typeface="Wingdings" panose="05000000000000000000" pitchFamily="2" charset="2"/>
              <a:buChar char="q"/>
            </a:pPr>
            <a:endParaRPr lang="en-US" sz="1400" dirty="0">
              <a:latin typeface="Consolas" panose="020B0609020204030204" pitchFamily="49" charset="0"/>
            </a:endParaRPr>
          </a:p>
          <a:p>
            <a:pPr lvl="1"/>
            <a:r>
              <a:rPr lang="en-US" sz="1400" dirty="0">
                <a:latin typeface="Consolas" panose="020B0609020204030204" pitchFamily="49" charset="0"/>
              </a:rPr>
              <a:t>API would always return 5 different locations. For the most part these were districts, cities or singular hotels.</a:t>
            </a:r>
          </a:p>
          <a:p>
            <a:pPr lvl="1"/>
            <a:endParaRPr lang="en-US" sz="1400" dirty="0">
              <a:latin typeface="Consolas" panose="020B0609020204030204" pitchFamily="49" charset="0"/>
            </a:endParaRPr>
          </a:p>
          <a:p>
            <a:pPr lvl="1"/>
            <a:r>
              <a:rPr lang="en-US" sz="1400" dirty="0">
                <a:latin typeface="Consolas" panose="020B0609020204030204" pitchFamily="49" charset="0"/>
              </a:rPr>
              <a:t>In this particular plot, New York City and Manhattan (district) have the largest amount of hotels available.</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8"/>
            <a:ext cx="10728052" cy="2092881"/>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some of the hotel options? How do these compare to each other in price and quality?</a:t>
            </a:r>
          </a:p>
          <a:p>
            <a:pPr lvl="1"/>
            <a:r>
              <a:rPr lang="en-US" sz="1400" dirty="0">
                <a:latin typeface="Consolas" panose="020B0609020204030204" pitchFamily="49" charset="0"/>
              </a:rPr>
              <a:t>A random location from the locations </a:t>
            </a:r>
            <a:r>
              <a:rPr lang="en-US" sz="1400" dirty="0" err="1">
                <a:latin typeface="Consolas" panose="020B0609020204030204" pitchFamily="49" charset="0"/>
              </a:rPr>
              <a:t>dataframe</a:t>
            </a:r>
            <a:r>
              <a:rPr lang="en-US" sz="1400" dirty="0">
                <a:latin typeface="Consolas" panose="020B0609020204030204" pitchFamily="49" charset="0"/>
              </a:rPr>
              <a:t> was selected. Running the @Search Hotels endpoint then retrieves 20 hotel options near the selected location. </a:t>
            </a:r>
          </a:p>
          <a:p>
            <a:pPr lvl="1"/>
            <a:r>
              <a:rPr lang="en-US" sz="1400" dirty="0">
                <a:latin typeface="Consolas" panose="020B0609020204030204" pitchFamily="49" charset="0"/>
              </a:rPr>
              <a:t>In this particular plot, we can see there are several options around a rating of 9.0★ ranging from $4000-$6500. On the other hand, hotels cheaper than $3000 received a score between 7.0-8.5★.</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pic>
        <p:nvPicPr>
          <p:cNvPr id="5" name="Picture 4" descr="Chart, scatter chart, bubble chart  Description automatically generated"/>
          <p:cNvPicPr>
            <a:picLocks noChangeAspect="1"/>
          </p:cNvPicPr>
          <p:nvPr/>
        </p:nvPicPr>
        <p:blipFill>
          <a:blip r:embed="rId3"/>
          <a:srcRect/>
          <a:stretch>
            <a:fillRect/>
          </a:stretch>
        </p:blipFill>
        <p:spPr>
          <a:xfrm>
            <a:off x="1956317" y="3429000"/>
            <a:ext cx="7674772" cy="303750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481945" y="3752850"/>
            <a:ext cx="3521758"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latin typeface="Consolas" panose="020B0609020204030204" pitchFamily="49" charset="0"/>
              </a:rPr>
              <a:t>Data Analysis &amp; Discussion</a:t>
            </a:r>
          </a:p>
        </p:txBody>
      </p:sp>
      <p:pic>
        <p:nvPicPr>
          <p:cNvPr id="5" name="Picture 4" descr="Map  Description automatically generated"/>
          <p:cNvPicPr>
            <a:picLocks noChangeAspect="1"/>
          </p:cNvPicPr>
          <p:nvPr/>
        </p:nvPicPr>
        <p:blipFill>
          <a:blip r:embed="rId3"/>
          <a:srcRect l="4371" t="13437" r="-4371" b="40097"/>
          <a:stretch/>
        </p:blipFill>
        <p:spPr>
          <a:xfrm>
            <a:off x="0" y="0"/>
            <a:ext cx="12191980" cy="3710603"/>
          </a:xfrm>
          <a:prstGeom prst="rect">
            <a:avLst/>
          </a:prstGeom>
        </p:spPr>
      </p:pic>
      <p:sp>
        <p:nvSpPr>
          <p:cNvPr id="3" name="TextBox 2"/>
          <p:cNvSpPr txBox="1"/>
          <p:nvPr/>
        </p:nvSpPr>
        <p:spPr>
          <a:xfrm>
            <a:off x="4223982" y="3752850"/>
            <a:ext cx="7485413" cy="2452687"/>
          </a:xfrm>
          <a:prstGeom prst="rect">
            <a:avLst/>
          </a:prstGeom>
        </p:spPr>
        <p:txBody>
          <a:bodyPr vert="horz" lIns="91440" tIns="45720" rIns="91440" bIns="45720" rtlCol="0" anchor="ctr">
            <a:normAutofit/>
          </a:bodyPr>
          <a:lstStyle/>
          <a:p>
            <a:pPr>
              <a:lnSpc>
                <a:spcPct val="90000"/>
              </a:lnSpc>
              <a:spcAft>
                <a:spcPts val="600"/>
              </a:spcAft>
            </a:pPr>
            <a:r>
              <a:rPr lang="en-US" b="0" i="0" u="sng" dirty="0">
                <a:effectLst/>
                <a:latin typeface="Consolas" panose="020B0609020204030204" pitchFamily="49" charset="0"/>
              </a:rPr>
              <a:t>Travel Planner</a:t>
            </a:r>
          </a:p>
          <a:p>
            <a:pPr indent="-228600">
              <a:lnSpc>
                <a:spcPct val="90000"/>
              </a:lnSpc>
              <a:spcAft>
                <a:spcPts val="600"/>
              </a:spcAft>
              <a:buFont typeface="Arial" panose="020B0604020202020204" pitchFamily="34" charset="0"/>
              <a:buChar char="•"/>
            </a:pPr>
            <a:endParaRPr lang="en-US" sz="1400" dirty="0">
              <a:latin typeface="Consolas" panose="020B0609020204030204" pitchFamily="49" charset="0"/>
            </a:endParaRPr>
          </a:p>
          <a:p>
            <a:pPr marL="342900" indent="-285750">
              <a:lnSpc>
                <a:spcPct val="90000"/>
              </a:lnSpc>
              <a:spcAft>
                <a:spcPts val="600"/>
              </a:spcAft>
              <a:buFont typeface="Wingdings" panose="05000000000000000000" pitchFamily="2" charset="2"/>
              <a:buChar char="q"/>
            </a:pPr>
            <a:r>
              <a:rPr lang="en-US" sz="1400" dirty="0">
                <a:latin typeface="Consolas" panose="020B0609020204030204" pitchFamily="49" charset="0"/>
              </a:rPr>
              <a:t>How can we compare hotel locations with other points of reference?</a:t>
            </a:r>
          </a:p>
          <a:p>
            <a:pPr marL="514350" lvl="1">
              <a:lnSpc>
                <a:spcPct val="90000"/>
              </a:lnSpc>
              <a:spcAft>
                <a:spcPts val="600"/>
              </a:spcAft>
            </a:pPr>
            <a:r>
              <a:rPr lang="en-US" sz="1400" dirty="0">
                <a:latin typeface="Consolas" panose="020B0609020204030204" pitchFamily="49" charset="0"/>
              </a:rPr>
              <a:t>This interactive map allows the customer to pick a hotel based on their respective location in the city of choice. By hovering over the icon, the name of the hotel is displayed, if they click on it, they can see the hotel’s rating.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285884"/>
            <a:ext cx="10515600" cy="1325563"/>
          </a:xfrm>
        </p:spPr>
        <p:txBody>
          <a:bodyPr/>
          <a:lstStyle/>
          <a:p>
            <a:r>
              <a:rPr lang="en-US" dirty="0">
                <a:latin typeface="Consolas" panose="020B0609020204030204" pitchFamily="49" charset="0"/>
              </a:rPr>
              <a:t>Post-Mortem</a:t>
            </a:r>
            <a:endParaRPr lang="en-US" dirty="0"/>
          </a:p>
        </p:txBody>
      </p:sp>
      <p:sp>
        <p:nvSpPr>
          <p:cNvPr id="4" name="Google Shape;290;p40"/>
          <p:cNvSpPr>
            <a:spLocks noGrp="1" noEditPoints="1"/>
          </p:cNvSpPr>
          <p:nvPr>
            <p:ph idx="1"/>
          </p:nvPr>
        </p:nvSpPr>
        <p:spPr>
          <a:xfrm>
            <a:off x="692947" y="1317241"/>
            <a:ext cx="10806106" cy="5212478"/>
          </a:xfrm>
          <a:prstGeom prst="rect">
            <a:avLst/>
          </a:prstGeom>
          <a:noFill/>
          <a:ln>
            <a:noFill/>
          </a:ln>
        </p:spPr>
        <p:txBody>
          <a:bodyPr wrap="square" lIns="91425" tIns="45700" rIns="91425" bIns="45700" anchor="t">
            <a:normAutofit fontScale="92500"/>
          </a:bodyPr>
          <a:lstStyle/>
          <a:p>
            <a:pPr marL="228600" indent="-228600" algn="l" rtl="0">
              <a:lnSpc>
                <a:spcPct val="150000"/>
              </a:lnSpc>
              <a:spcBef>
                <a:spcPts val="0"/>
              </a:spcBef>
              <a:spcAft>
                <a:spcPts val="0"/>
              </a:spcAft>
              <a:buClr>
                <a:schemeClr val="dk1"/>
              </a:buClr>
              <a:buSzPts val="2800"/>
              <a:buChar char="•"/>
            </a:pPr>
            <a:r>
              <a:rPr lang="en-US" sz="2000"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rPr>
              <a:t>Challenges</a:t>
            </a:r>
            <a:endParaRPr sz="2000"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Working with </a:t>
            </a:r>
            <a:r>
              <a:rPr lang="en-US" sz="1400" dirty="0" err="1">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GeoPy</a:t>
            </a: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for the first time and creating a for loop to print out countries that </a:t>
            </a:r>
            <a:r>
              <a:rPr lang="en-US" sz="1400" dirty="0" err="1">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GeoPy</a:t>
            </a: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did not recognize. These "countries" were regions and had to be deleted from the data frame</a:t>
            </a: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Skyscanner presented challenges with finding quotes for a handful of large airports. Initially, we had developed a </a:t>
            </a:r>
            <a:r>
              <a:rPr lang="en-US" sz="1400" dirty="0" err="1">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dataframe</a:t>
            </a: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with IATA codes for airports around the world. The idea was to randomly choose a set of airports and run the </a:t>
            </a:r>
            <a:r>
              <a:rPr lang="en-US" sz="1400" dirty="0" err="1">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SkyScanner</a:t>
            </a: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and Booking.com APIs with this data, but it proved to be unreliable at acquiring quotes for flights.</a:t>
            </a: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Being new to geopandas, some country shape files such as the United Kingdom came out as NaN even though the available data in the csv file was accurate. Updating the csv file did not change anything either. With more time, we would be able to look into the shape files to identify if the error is there or find updated shape files.</a:t>
            </a:r>
          </a:p>
          <a:p>
            <a:pPr marL="228600" indent="-228600" algn="l" rtl="0">
              <a:lnSpc>
                <a:spcPct val="150000"/>
              </a:lnSpc>
              <a:spcBef>
                <a:spcPts val="1000"/>
              </a:spcBef>
              <a:spcAft>
                <a:spcPts val="0"/>
              </a:spcAft>
              <a:buClr>
                <a:schemeClr val="dk1"/>
              </a:buClr>
              <a:buSzPts val="2800"/>
              <a:buChar char="•"/>
            </a:pPr>
            <a:r>
              <a:rPr lang="en-US" sz="2000"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rPr>
              <a:t>What would we research next?</a:t>
            </a:r>
            <a:endParaRPr sz="2000"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We would look into specific country data and identify more tourist visitations throughout the years with more time</a:t>
            </a:r>
            <a:endParaRPr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Look at the most traveled areas and for potential trends to show up and coming popular travel destinations</a:t>
            </a: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How to integrate our concept into a website or app</a:t>
            </a:r>
            <a:endParaRPr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endParaRPr>
          </a:p>
          <a:p>
            <a:pPr marL="0" indent="0" algn="l" rtl="0">
              <a:lnSpc>
                <a:spcPct val="90000"/>
              </a:lnSpc>
              <a:spcBef>
                <a:spcPts val="1000"/>
              </a:spcBef>
              <a:spcAft>
                <a:spcPts val="0"/>
              </a:spcAft>
              <a:buNone/>
            </a:pPr>
            <a:endParaRPr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228600" indent="-50800" algn="l" rtl="0">
              <a:lnSpc>
                <a:spcPct val="90000"/>
              </a:lnSpc>
              <a:spcBef>
                <a:spcPts val="1000"/>
              </a:spcBef>
              <a:spcAft>
                <a:spcPts val="0"/>
              </a:spcAft>
              <a:buClr>
                <a:schemeClr val="dk1"/>
              </a:buClr>
              <a:buSzPts val="2800"/>
              <a:buNone/>
            </a:pPr>
            <a:endParaRPr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5;p41"/>
          <p:cNvSpPr txBox="1"/>
          <p:nvPr/>
        </p:nvSpPr>
        <p:spPr>
          <a:xfrm>
            <a:off x="899623" y="1895327"/>
            <a:ext cx="4358177" cy="3970277"/>
          </a:xfrm>
          <a:prstGeom prst="rect">
            <a:avLst/>
          </a:prstGeom>
          <a:noFill/>
          <a:ln>
            <a:noFill/>
          </a:ln>
        </p:spPr>
        <p:txBody>
          <a:bodyPr wrap="square" lIns="91425" tIns="45700" rIns="91425" bIns="45700" anchor="t">
            <a:spAutoFit/>
          </a:bodyPr>
          <a:lstStyle/>
          <a:p>
            <a:pPr marL="0" marR="0" indent="0" algn="l" rtl="0">
              <a:spcBef>
                <a:spcPts val="0"/>
              </a:spcBef>
              <a:spcAft>
                <a:spcPts val="0"/>
              </a:spcAft>
              <a:buNone/>
            </a:pP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List of APIs</a:t>
            </a:r>
            <a:endParaRPr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err="1">
                <a:solidFill>
                  <a:schemeClr val="dk1"/>
                </a:solidFill>
                <a:latin typeface="Consolas" panose="020B0609020204030204" pitchFamily="49" charset="0"/>
                <a:ea typeface="Calibri" panose="020F0502020204030204"/>
                <a:cs typeface="Calibri" panose="020F0502020204030204"/>
                <a:sym typeface="Calibri" panose="020F0502020204030204"/>
              </a:rPr>
              <a:t>Mapbox</a:t>
            </a:r>
            <a:endPar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dirty="0" err="1">
                <a:solidFill>
                  <a:schemeClr val="dk1"/>
                </a:solidFill>
                <a:latin typeface="Consolas" panose="020B0609020204030204" pitchFamily="49" charset="0"/>
                <a:ea typeface="Calibri" panose="020F0502020204030204"/>
                <a:cs typeface="Calibri" panose="020F0502020204030204"/>
                <a:sym typeface="Calibri" panose="020F0502020204030204"/>
              </a:rPr>
              <a:t>SkyScanner</a:t>
            </a:r>
            <a:endParaRPr lang="en-US"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	Booking.com</a:t>
            </a:r>
            <a:endParaRPr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endParaRPr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List of New Python Libraries	</a:t>
            </a: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err="1">
                <a:solidFill>
                  <a:schemeClr val="dk1"/>
                </a:solidFill>
                <a:latin typeface="Consolas" panose="020B0609020204030204" pitchFamily="49" charset="0"/>
                <a:ea typeface="Calibri" panose="020F0502020204030204"/>
                <a:cs typeface="Calibri" panose="020F0502020204030204"/>
                <a:sym typeface="Calibri" panose="020F0502020204030204"/>
              </a:rPr>
              <a:t>GeoPy</a:t>
            </a:r>
            <a:endPar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err="1">
                <a:solidFill>
                  <a:schemeClr val="dk1"/>
                </a:solidFill>
                <a:latin typeface="Consolas" panose="020B0609020204030204" pitchFamily="49" charset="0"/>
                <a:ea typeface="Calibri" panose="020F0502020204030204"/>
                <a:cs typeface="Calibri" panose="020F0502020204030204"/>
                <a:sym typeface="Calibri" panose="020F0502020204030204"/>
              </a:rPr>
              <a:t>Geopandas</a:t>
            </a:r>
            <a:endPar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Bokeh</a:t>
            </a: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Random</a:t>
            </a: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Folium </a:t>
            </a: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err="1">
                <a:solidFill>
                  <a:schemeClr val="dk1"/>
                </a:solidFill>
                <a:latin typeface="Consolas" panose="020B0609020204030204" pitchFamily="49" charset="0"/>
                <a:ea typeface="Calibri" panose="020F0502020204030204"/>
                <a:cs typeface="Calibri" panose="020F0502020204030204"/>
                <a:sym typeface="Calibri" panose="020F0502020204030204"/>
              </a:rPr>
              <a:t>Simple_colors</a:t>
            </a:r>
            <a:endPar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anose="020B0609020204030204" pitchFamily="49" charset="0"/>
                <a:ea typeface="Garamond"/>
                <a:cs typeface="Calibri" panose="020F0502020204030204"/>
                <a:sym typeface="Calibri" panose="020F0502020204030204"/>
              </a:rPr>
              <a:t>	</a:t>
            </a:r>
            <a:r>
              <a:rPr lang="en-US" dirty="0" err="1">
                <a:solidFill>
                  <a:schemeClr val="dk1"/>
                </a:solidFill>
                <a:latin typeface="Consolas" panose="020B0609020204030204" pitchFamily="49" charset="0"/>
                <a:ea typeface="Garamond"/>
                <a:cs typeface="Calibri" panose="020F0502020204030204"/>
                <a:sym typeface="Calibri" panose="020F0502020204030204"/>
              </a:rPr>
              <a:t>Scipy.stats</a:t>
            </a:r>
            <a:endParaRPr sz="1800" dirty="0">
              <a:solidFill>
                <a:srgbClr val="222222"/>
              </a:solidFill>
              <a:latin typeface="Consolas" panose="020B0609020204030204" pitchFamily="49" charset="0"/>
              <a:ea typeface="Garamond"/>
              <a:cs typeface="Garamond"/>
              <a:sym typeface="Garamond"/>
            </a:endParaRPr>
          </a:p>
          <a:p>
            <a:pPr marL="0" marR="0" indent="0" algn="l" rtl="0">
              <a:spcBef>
                <a:spcPts val="0"/>
              </a:spcBef>
              <a:spcAft>
                <a:spcPts val="0"/>
              </a:spcAft>
              <a:buNone/>
            </a:pPr>
            <a:endParaRPr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p:txBody>
      </p:sp>
      <p:sp>
        <p:nvSpPr>
          <p:cNvPr id="6" name="TextBox 5"/>
          <p:cNvSpPr txBox="1"/>
          <p:nvPr/>
        </p:nvSpPr>
        <p:spPr>
          <a:xfrm>
            <a:off x="5437662" y="1895327"/>
            <a:ext cx="6094990" cy="1015663"/>
          </a:xfrm>
          <a:prstGeom prst="rect">
            <a:avLst/>
          </a:prstGeom>
          <a:noFill/>
        </p:spPr>
        <p:txBody>
          <a:bodyPr wrap="square">
            <a:spAutoFit/>
          </a:bodyPr>
          <a:lstStyle/>
          <a:p>
            <a:pPr marL="0" marR="0" indent="0" algn="l" rtl="0">
              <a:spcBef>
                <a:spcPts val="0"/>
              </a:spcBef>
              <a:spcAft>
                <a:spcPts val="0"/>
              </a:spcAft>
              <a:buNone/>
            </a:pPr>
            <a:r>
              <a:rPr lang="en-US" sz="1800" u="sng" dirty="0">
                <a:solidFill>
                  <a:schemeClr val="dk1"/>
                </a:solidFill>
                <a:latin typeface="Consolas" panose="020B0609020204030204" pitchFamily="49" charset="0"/>
                <a:ea typeface="Calibri" panose="020F0502020204030204"/>
                <a:cs typeface="Calibri" panose="020F0502020204030204"/>
                <a:sym typeface="Calibri" panose="020F0502020204030204"/>
              </a:rPr>
              <a:t>Works Cited</a:t>
            </a:r>
            <a:endParaRPr lang="en-US" u="sng" dirty="0">
              <a:latin typeface="Consolas" panose="020B0609020204030204" pitchFamily="49" charset="0"/>
            </a:endParaRPr>
          </a:p>
          <a:p>
            <a:pPr lvl="1"/>
            <a:r>
              <a:rPr lang="en-US" sz="1400" b="0" i="0" u="sng" dirty="0">
                <a:solidFill>
                  <a:schemeClr val="hlink"/>
                </a:solidFill>
                <a:latin typeface="Consolas" panose="020B0609020204030204" pitchFamily="49" charset="0"/>
                <a:ea typeface="Garamond"/>
                <a:cs typeface="Garamond"/>
                <a:sym typeface="Garamond"/>
                <a:hlinkClick r:id="rId3"/>
              </a:rPr>
              <a:t>https://viatravelers.com/travel-puns/</a:t>
            </a:r>
            <a:endParaRPr lang="en-US" sz="1400" dirty="0">
              <a:solidFill>
                <a:srgbClr val="222222"/>
              </a:solidFill>
              <a:latin typeface="Consolas" panose="020B0609020204030204" pitchFamily="49" charset="0"/>
              <a:ea typeface="Garamond"/>
              <a:cs typeface="Garamond"/>
              <a:sym typeface="Garamond"/>
            </a:endParaRPr>
          </a:p>
          <a:p>
            <a:pPr lvl="1"/>
            <a:r>
              <a:rPr lang="en-US" sz="1400" u="sng" dirty="0">
                <a:solidFill>
                  <a:schemeClr val="hlink"/>
                </a:solidFill>
                <a:latin typeface="Consolas" panose="020B0609020204030204" pitchFamily="49" charset="0"/>
                <a:ea typeface="Garamond"/>
                <a:cs typeface="Garamond"/>
                <a:sym typeface="Garamond"/>
                <a:hlinkClick r:id="rId4"/>
              </a:rPr>
              <a:t>https://www.tsa.gov/coronavirus/passenger-throughput</a:t>
            </a:r>
            <a:endParaRPr lang="en-US" sz="1400" dirty="0">
              <a:solidFill>
                <a:srgbClr val="222222"/>
              </a:solidFill>
              <a:latin typeface="Consolas" panose="020B0609020204030204" pitchFamily="49" charset="0"/>
              <a:ea typeface="Garamond"/>
              <a:cs typeface="Garamond"/>
              <a:sym typeface="Garamond"/>
            </a:endParaRPr>
          </a:p>
          <a:p>
            <a:pPr lvl="1"/>
            <a:r>
              <a:rPr lang="en-US" sz="1400" u="sng" dirty="0">
                <a:solidFill>
                  <a:schemeClr val="hlink"/>
                </a:solidFill>
                <a:latin typeface="Consolas" panose="020B0609020204030204" pitchFamily="49" charset="0"/>
                <a:ea typeface="Garamond"/>
                <a:cs typeface="Garamond"/>
                <a:sym typeface="Garamond"/>
                <a:hlinkClick r:id="rId5"/>
              </a:rPr>
              <a:t>https://data.worldbank.org/indicator/ST.INT.ARVL</a:t>
            </a:r>
            <a:endParaRPr lang="en-US" sz="1400" dirty="0">
              <a:solidFill>
                <a:srgbClr val="222222"/>
              </a:solidFill>
              <a:latin typeface="Consolas" panose="020B0609020204030204" pitchFamily="49" charset="0"/>
              <a:ea typeface="Garamond"/>
              <a:cs typeface="Garamond"/>
              <a:sym typeface="Garamond"/>
            </a:endParaRPr>
          </a:p>
        </p:txBody>
      </p:sp>
      <p:sp>
        <p:nvSpPr>
          <p:cNvPr id="10" name="Title 1"/>
          <p:cNvSpPr txBox="1"/>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solidFill>
                  <a:schemeClr val="dk1"/>
                </a:solidFill>
                <a:latin typeface="Consolas" panose="020B0609020204030204" pitchFamily="49" charset="0"/>
                <a:ea typeface="Calibri" panose="020F0502020204030204"/>
                <a:cs typeface="Calibri" panose="020F0502020204030204"/>
                <a:sym typeface="Calibri" panose="020F0502020204030204"/>
              </a:rPr>
              <a:t>Appendix</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title"/>
          </p:nvPr>
        </p:nvSpPr>
        <p:spPr>
          <a:xfrm>
            <a:off x="838200" y="556995"/>
            <a:ext cx="10515600" cy="1133693"/>
          </a:xfrm>
        </p:spPr>
        <p:txBody>
          <a:bodyPr>
            <a:normAutofit/>
          </a:bodyPr>
          <a:lstStyle/>
          <a:p>
            <a:r>
              <a:rPr lang="en-US" sz="5200" dirty="0">
                <a:latin typeface="Consolas" panose="020B0609020204030204" pitchFamily="49" charset="0"/>
              </a:rPr>
              <a:t>Objectives</a:t>
            </a:r>
          </a:p>
        </p:txBody>
      </p:sp>
      <p:graphicFrame>
        <p:nvGraphicFramePr>
          <p:cNvPr id="5" name="Content Placeholder 2"/>
          <p:cNvGraphicFramePr>
            <a:graphicFrameLocks noGrp="1"/>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87363" y="1671569"/>
            <a:ext cx="5801917" cy="22287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dirty="0">
                <a:solidFill>
                  <a:schemeClr val="tx1"/>
                </a:solidFill>
                <a:latin typeface="Consolas" panose="020B0609020204030204" pitchFamily="49" charset="0"/>
                <a:ea typeface="+mj-ea"/>
                <a:cs typeface="+mj-cs"/>
              </a:rPr>
              <a:t>Questions?</a:t>
            </a:r>
          </a:p>
        </p:txBody>
      </p:sp>
      <p:pic>
        <p:nvPicPr>
          <p:cNvPr id="7" name="Graphic 6" descr="Questions"/>
          <p:cNvPicPr>
            <a:picLocks noChangeAspect="1"/>
          </p:cNvPicPr>
          <p:nvPr/>
        </p:nvPicPr>
        <p:blipFill>
          <a:blip r:embed="rId3"/>
          <a:srcRect/>
          <a:stretch>
            <a:fillRect/>
          </a:stretch>
        </p:blipFill>
        <p:spPr>
          <a:xfrm>
            <a:off x="736948" y="2694018"/>
            <a:ext cx="1198532" cy="1198532"/>
          </a:xfrm>
          <a:prstGeom prst="rect">
            <a:avLst/>
          </a:prstGeom>
        </p:spPr>
      </p:pic>
      <p:pic>
        <p:nvPicPr>
          <p:cNvPr id="9" name="Graphic 8" descr="Questions"/>
          <p:cNvPicPr>
            <a:picLocks noGrp="1" noRot="1" noChangeAspect="1" noMove="1" noResize="1" noEditPoints="1" noAdjustHandles="1" noChangeArrowheads="1" noChangeShapeType="1"/>
          </p:cNvPicPr>
          <p:nvPr/>
        </p:nvPicPr>
        <p:blipFill>
          <a:blip r:embed="rId3">
            <a:alphaModFix amt="15000"/>
          </a:blip>
          <a:srcRect/>
          <a:stretch>
            <a:fillRect/>
          </a:stretch>
        </p:blipFill>
        <p:spPr>
          <a:xfrm>
            <a:off x="6641431" y="816337"/>
            <a:ext cx="5225327" cy="52253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p:cNvGraphicFramePr>
            <a:graphicFrameLocks noGrp="1"/>
          </p:cNvGraphicFramePr>
          <p:nvPr/>
        </p:nvGraphicFramePr>
        <p:xfrm>
          <a:off x="1128302" y="1437057"/>
          <a:ext cx="10198800" cy="4876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p:cNvGraphicFramePr>
            <a:graphicFrameLocks noGrp="1"/>
          </p:cNvGraphicFramePr>
          <p:nvPr/>
        </p:nvGraphicFramePr>
        <p:xfrm>
          <a:off x="1155000" y="1564323"/>
          <a:ext cx="10005000" cy="3962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Questions</a:t>
            </a:r>
          </a:p>
        </p:txBody>
      </p:sp>
      <p:sp>
        <p:nvSpPr>
          <p:cNvPr id="5" name="TextBox 4"/>
          <p:cNvSpPr txBox="1"/>
          <p:nvPr/>
        </p:nvSpPr>
        <p:spPr>
          <a:xfrm>
            <a:off x="6854663" y="6381623"/>
            <a:ext cx="5392959" cy="338554"/>
          </a:xfrm>
          <a:prstGeom prst="rect">
            <a:avLst/>
          </a:prstGeom>
          <a:noFill/>
        </p:spPr>
        <p:txBody>
          <a:bodyPr wrap="square">
            <a:spAutoFit/>
          </a:bodyPr>
          <a:lstStyle/>
          <a:p>
            <a:r>
              <a:rPr lang="en-US" sz="1600" b="0" i="0" dirty="0">
                <a:solidFill>
                  <a:schemeClr val="bg1">
                    <a:lumMod val="85000"/>
                  </a:schemeClr>
                </a:solidFill>
                <a:effectLst/>
                <a:latin typeface="HGSSoeiKakugothicUB" panose="020B0400000000000000" pitchFamily="34" charset="-128"/>
                <a:ea typeface="HGSSoeiKakugothicUB" panose="020B0400000000000000" pitchFamily="34" charset="-128"/>
              </a:rPr>
              <a:t>Where do sharks go when they want a vacation? Finland.</a:t>
            </a:r>
            <a:endParaRPr lang="en-US" sz="1600" dirty="0">
              <a:solidFill>
                <a:schemeClr val="bg1">
                  <a:lumMod val="85000"/>
                </a:schemeClr>
              </a:solidFill>
              <a:latin typeface="HGSSoeiKakugothicUB" panose="020B0400000000000000" pitchFamily="34" charset="-128"/>
              <a:ea typeface="HGSSoeiKakugothicUB" panose="020B0400000000000000" pitchFamily="34" charset="-128"/>
            </a:endParaRPr>
          </a:p>
        </p:txBody>
      </p:sp>
      <p:sp>
        <p:nvSpPr>
          <p:cNvPr id="8" name="Google Shape;163;p20"/>
          <p:cNvSpPr>
            <a:spLocks noGrp="1" noEditPoints="1"/>
          </p:cNvSpPr>
          <p:nvPr>
            <p:ph idx="1"/>
          </p:nvPr>
        </p:nvSpPr>
        <p:spPr>
          <a:xfrm>
            <a:off x="838200" y="1825625"/>
            <a:ext cx="10515600" cy="4351338"/>
          </a:xfrm>
          <a:prstGeom prst="rect">
            <a:avLst/>
          </a:prstGeom>
          <a:noFill/>
          <a:ln>
            <a:noFill/>
          </a:ln>
        </p:spPr>
        <p:txBody>
          <a:bodyPr wrap="square" lIns="91425" tIns="45700" rIns="91425" bIns="45700" anchor="t">
            <a:noAutofit/>
          </a:bodyPr>
          <a:lstStyle/>
          <a:p>
            <a:pPr marL="0" indent="0">
              <a:buNone/>
            </a:pPr>
            <a:r>
              <a:rPr lang="en-US" sz="2000" b="0" i="0" u="sng" dirty="0">
                <a:solidFill>
                  <a:srgbClr val="1D1C1D"/>
                </a:solidFill>
                <a:effectLst/>
                <a:latin typeface="Consolas" panose="020B0609020204030204" pitchFamily="49" charset="0"/>
              </a:rPr>
              <a:t>Tourism Analysis</a:t>
            </a:r>
          </a:p>
          <a:p>
            <a:pPr marL="514350" indent="-505228" algn="l" rtl="0">
              <a:lnSpc>
                <a:spcPct val="130000"/>
              </a:lnSpc>
              <a:spcBef>
                <a:spcPts val="1000"/>
              </a:spcBef>
              <a:spcAft>
                <a:spcPts val="0"/>
              </a:spcAft>
              <a:buClr>
                <a:srgbClr val="1D1C1D"/>
              </a:buClr>
              <a:buSzPts val="1891"/>
              <a:buFont typeface="Calibri" panose="020F0502020204030204"/>
              <a:buAutoNum type="arabicPeriod"/>
            </a:pPr>
            <a:r>
              <a:rPr lang="en-US" sz="1891" b="0" i="0" dirty="0">
                <a:solidFill>
                  <a:srgbClr val="1D1C1D"/>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rPr>
              <a:t>How has worldwide travel progressed over the years?</a:t>
            </a:r>
            <a:endParaRPr lang="en-US" sz="2041" dirty="0">
              <a:latin typeface="Consolas" panose="020B0609020204030204" pitchFamily="49" charset="0"/>
            </a:endParaRP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Data from</a:t>
            </a:r>
            <a:r>
              <a:rPr lang="en-US" sz="1600" dirty="0">
                <a:solidFill>
                  <a:srgbClr val="5FA137"/>
                </a:solidFill>
                <a:uFill>
                  <a:noFill/>
                </a:u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hlinkClick r:id="rId3"/>
              </a:rPr>
              <a:t> </a:t>
            </a:r>
            <a:r>
              <a:rPr lang="en-US" sz="1600" u="sng" dirty="0">
                <a:solidFill>
                  <a:srgbClr val="0B4CB4"/>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hlinkClick r:id="rId3"/>
              </a:rPr>
              <a:t>https://data.worldbank.org/indicator/ST.INT.ARVL</a:t>
            </a: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a:t>
            </a: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From </a:t>
            </a:r>
            <a:r>
              <a:rPr lang="en-US" sz="1600" dirty="0" err="1">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geopy.geocoders</a:t>
            </a: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we imported </a:t>
            </a:r>
            <a:r>
              <a:rPr lang="en-US" sz="1600" dirty="0" err="1">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Nominatim</a:t>
            </a: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514350" indent="-505228" algn="l" rtl="0">
              <a:lnSpc>
                <a:spcPct val="130000"/>
              </a:lnSpc>
              <a:spcBef>
                <a:spcPts val="1000"/>
              </a:spcBef>
              <a:spcAft>
                <a:spcPts val="0"/>
              </a:spcAft>
              <a:buClr>
                <a:srgbClr val="1D1C1D"/>
              </a:buClr>
              <a:buSzPts val="1891"/>
              <a:buFont typeface="Calibri" panose="020F0502020204030204"/>
              <a:buAutoNum type="arabicPeriod"/>
            </a:pPr>
            <a:r>
              <a:rPr lang="en-US" sz="1891" b="0" i="0" dirty="0">
                <a:solidFill>
                  <a:srgbClr val="1D1C1D"/>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rPr>
              <a:t>Which Continents Are The Most Travelled To?</a:t>
            </a:r>
            <a:endParaRPr sz="2041" dirty="0">
              <a:latin typeface="Consolas" panose="020B0609020204030204" pitchFamily="49" charset="0"/>
            </a:endParaRPr>
          </a:p>
          <a:p>
            <a:pPr marL="685800" lvl="1" indent="-229638" algn="l" rtl="0">
              <a:lnSpc>
                <a:spcPct val="95000"/>
              </a:lnSpc>
              <a:spcBef>
                <a:spcPts val="0"/>
              </a:spcBef>
              <a:spcAft>
                <a:spcPts val="0"/>
              </a:spcAft>
              <a:buClr>
                <a:srgbClr val="5FA137"/>
              </a:buClr>
              <a:buSzPts val="1816"/>
              <a:buChar char="•"/>
            </a:pP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Data from</a:t>
            </a:r>
            <a:r>
              <a:rPr lang="en-US" sz="1600" dirty="0">
                <a:solidFill>
                  <a:srgbClr val="5FA137"/>
                </a:solidFill>
                <a:uFill>
                  <a:noFill/>
                </a:u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hlinkClick r:id="rId3"/>
              </a:rPr>
              <a:t> </a:t>
            </a:r>
            <a:r>
              <a:rPr lang="en-US" sz="1600" u="sng" dirty="0">
                <a:solidFill>
                  <a:srgbClr val="0B4CB4"/>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hlinkClick r:id="rId3"/>
              </a:rPr>
              <a:t>https://data.worldbank.org/indicator/ST.INT.ARVL</a:t>
            </a:r>
            <a:endParaRPr lang="en-US" sz="1600" u="sng" dirty="0">
              <a:solidFill>
                <a:srgbClr val="0B4CB4"/>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endParaRP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From </a:t>
            </a:r>
            <a:r>
              <a:rPr lang="en-US" sz="1600" dirty="0" err="1">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geopy.geocoders</a:t>
            </a: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we imported </a:t>
            </a:r>
            <a:r>
              <a:rPr lang="en-US" sz="1600" dirty="0" err="1">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Nominatim</a:t>
            </a: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514350" indent="-505228" algn="l" rtl="0">
              <a:lnSpc>
                <a:spcPct val="130000"/>
              </a:lnSpc>
              <a:spcBef>
                <a:spcPts val="1000"/>
              </a:spcBef>
              <a:spcAft>
                <a:spcPts val="0"/>
              </a:spcAft>
              <a:buClr>
                <a:schemeClr val="dk1"/>
              </a:buClr>
              <a:buSzPts val="1891"/>
              <a:buFont typeface="Calibri" panose="020F0502020204030204"/>
              <a:buAutoNum type="arabicPeriod"/>
            </a:pPr>
            <a:r>
              <a:rPr lang="en-US" sz="1891"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rPr>
              <a:t>How did COVID-19 affect the rate of travel in the USA?</a:t>
            </a:r>
            <a:endParaRPr sz="2041" dirty="0">
              <a:latin typeface="Consolas" panose="020B0609020204030204" pitchFamily="49" charset="0"/>
            </a:endParaRPr>
          </a:p>
          <a:p>
            <a:pPr marL="685800" lvl="1" indent="-218525" algn="l" rtl="0">
              <a:lnSpc>
                <a:spcPct val="95000"/>
              </a:lnSpc>
              <a:spcBef>
                <a:spcPts val="0"/>
              </a:spcBef>
              <a:spcAft>
                <a:spcPts val="0"/>
              </a:spcAft>
              <a:buClr>
                <a:srgbClr val="5FA137"/>
              </a:buClr>
              <a:buSzPts val="1641"/>
              <a:buChar char="•"/>
            </a:pPr>
            <a:r>
              <a:rPr lang="en-US" sz="1641"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Data from </a:t>
            </a:r>
            <a:r>
              <a:rPr lang="en-US" sz="1641"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hlinkClick r:id="rId4"/>
              </a:rPr>
              <a:t>https://www.tsa.gov/coronavirus/passenger-throughput</a:t>
            </a:r>
            <a:endParaRPr lang="en-US" sz="1641"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endParaRPr>
          </a:p>
          <a:p>
            <a:pPr marL="467275" lvl="1" indent="0" algn="l" rtl="0">
              <a:lnSpc>
                <a:spcPct val="95000"/>
              </a:lnSpc>
              <a:spcBef>
                <a:spcPts val="0"/>
              </a:spcBef>
              <a:spcAft>
                <a:spcPts val="0"/>
              </a:spcAft>
              <a:buClr>
                <a:srgbClr val="5FA137"/>
              </a:buClr>
              <a:buSzPts val="1641"/>
              <a:buNone/>
            </a:pPr>
            <a:endParaRPr sz="1641"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endParaRPr>
          </a:p>
          <a:p>
            <a:pPr marL="685800" indent="0" algn="l" rtl="0">
              <a:lnSpc>
                <a:spcPct val="130000"/>
              </a:lnSpc>
              <a:spcBef>
                <a:spcPts val="1200"/>
              </a:spcBef>
              <a:spcAft>
                <a:spcPts val="0"/>
              </a:spcAft>
              <a:buSzPts val="275"/>
              <a:buNone/>
            </a:pPr>
            <a:endParaRPr sz="1791" dirty="0">
              <a:solidFill>
                <a:schemeClr val="accent6"/>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685800" lvl="1" indent="-122872" algn="l" rtl="0">
              <a:lnSpc>
                <a:spcPct val="130000"/>
              </a:lnSpc>
              <a:spcBef>
                <a:spcPts val="500"/>
              </a:spcBef>
              <a:spcAft>
                <a:spcPts val="0"/>
              </a:spcAft>
              <a:buClr>
                <a:schemeClr val="dk1"/>
              </a:buClr>
              <a:buSzPts val="450"/>
              <a:buNone/>
            </a:pPr>
            <a:endParaRPr sz="1791" b="0" i="0" dirty="0">
              <a:solidFill>
                <a:schemeClr val="accent6"/>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457200" lvl="1" indent="0" algn="l" rtl="0">
              <a:lnSpc>
                <a:spcPct val="130000"/>
              </a:lnSpc>
              <a:spcBef>
                <a:spcPts val="500"/>
              </a:spcBef>
              <a:spcAft>
                <a:spcPts val="0"/>
              </a:spcAft>
              <a:buClr>
                <a:schemeClr val="dk1"/>
              </a:buClr>
              <a:buSzPts val="450"/>
              <a:buNone/>
            </a:pPr>
            <a:endParaRPr sz="650" b="0" i="0" dirty="0">
              <a:solidFill>
                <a:srgbClr val="1D1C1D"/>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0" indent="0" algn="l" rtl="0">
              <a:lnSpc>
                <a:spcPct val="130000"/>
              </a:lnSpc>
              <a:spcBef>
                <a:spcPts val="1000"/>
              </a:spcBef>
              <a:spcAft>
                <a:spcPts val="0"/>
              </a:spcAft>
              <a:buClr>
                <a:schemeClr val="dk1"/>
              </a:buClr>
              <a:buSzPts val="500"/>
              <a:buNone/>
            </a:pPr>
            <a:endParaRPr sz="700" b="0" i="0" dirty="0">
              <a:solidFill>
                <a:srgbClr val="1D1C1D"/>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514350" indent="-396875" algn="l" rtl="0">
              <a:lnSpc>
                <a:spcPct val="130000"/>
              </a:lnSpc>
              <a:spcBef>
                <a:spcPts val="1000"/>
              </a:spcBef>
              <a:spcAft>
                <a:spcPts val="0"/>
              </a:spcAft>
              <a:buClr>
                <a:schemeClr val="dk1"/>
              </a:buClr>
              <a:buSzPts val="500"/>
              <a:buFont typeface="Calibri" panose="020F0502020204030204"/>
              <a:buNone/>
            </a:pPr>
            <a:endParaRPr sz="700" dirty="0">
              <a:latin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Questions</a:t>
            </a:r>
          </a:p>
        </p:txBody>
      </p:sp>
      <p:sp>
        <p:nvSpPr>
          <p:cNvPr id="3" name="Content Placeholder 2"/>
          <p:cNvSpPr>
            <a:spLocks noGrp="1" noEditPoints="1"/>
          </p:cNvSpPr>
          <p:nvPr>
            <p:ph idx="1"/>
          </p:nvPr>
        </p:nvSpPr>
        <p:spPr>
          <a:xfrm>
            <a:off x="838200" y="1758885"/>
            <a:ext cx="10988930" cy="4351338"/>
          </a:xfrm>
        </p:spPr>
        <p:txBody>
          <a:bodyPr>
            <a:normAutofit/>
          </a:bodyPr>
          <a:lstStyle/>
          <a:p>
            <a:pPr marL="0" indent="0">
              <a:lnSpc>
                <a:spcPct val="150000"/>
              </a:lnSpc>
              <a:buNone/>
            </a:pPr>
            <a:r>
              <a:rPr lang="en-US" sz="2200" u="sng" dirty="0">
                <a:latin typeface="Consolas" panose="020B0609020204030204" pitchFamily="49" charset="0"/>
              </a:rPr>
              <a:t>COVID-19 Travel Restrictions</a:t>
            </a:r>
          </a:p>
          <a:p>
            <a:pPr marL="514350" indent="-514350">
              <a:lnSpc>
                <a:spcPct val="150000"/>
              </a:lnSpc>
              <a:buFont typeface="+mj-lt"/>
              <a:buAutoNum type="arabicPeriod" startAt="4"/>
            </a:pPr>
            <a:r>
              <a:rPr lang="en-US" sz="1891" dirty="0">
                <a:latin typeface="Consolas" panose="020B0609020204030204" pitchFamily="49" charset="0"/>
              </a:rPr>
              <a:t>How has COVID-19 affected international travel from the United States?</a:t>
            </a:r>
          </a:p>
          <a:p>
            <a:pPr lvl="1">
              <a:lnSpc>
                <a:spcPct val="150000"/>
              </a:lnSpc>
            </a:pPr>
            <a:r>
              <a:rPr lang="en-US" sz="1600" b="0" i="0" dirty="0">
                <a:solidFill>
                  <a:schemeClr val="accent6"/>
                </a:solidFill>
                <a:effectLst/>
                <a:latin typeface="Consolas" panose="020B0609020204030204" pitchFamily="49" charset="0"/>
              </a:rPr>
              <a:t>Data from </a:t>
            </a:r>
            <a:r>
              <a:rPr lang="en-US" sz="1600" dirty="0">
                <a:latin typeface="Consolas" panose="020B0609020204030204" pitchFamily="49" charset="0"/>
                <a:hlinkClick r:id="rId3"/>
              </a:rPr>
              <a:t>https://www.kayak.com/travel-restrictions</a:t>
            </a:r>
            <a:endParaRPr lang="en-US" sz="1600" b="0" i="0" dirty="0">
              <a:solidFill>
                <a:schemeClr val="accent6"/>
              </a:solidFill>
              <a:effectLst/>
              <a:latin typeface="Consolas" panose="020B0609020204030204" pitchFamily="49" charset="0"/>
            </a:endParaRPr>
          </a:p>
          <a:p>
            <a:pPr marL="514350" indent="-514350">
              <a:lnSpc>
                <a:spcPct val="150000"/>
              </a:lnSpc>
              <a:buFont typeface="+mj-lt"/>
              <a:buAutoNum type="arabicPeriod" startAt="4"/>
            </a:pPr>
            <a:r>
              <a:rPr lang="en-US" sz="1891" dirty="0">
                <a:latin typeface="Consolas" panose="020B0609020204030204" pitchFamily="49" charset="0"/>
              </a:rPr>
              <a:t>What are some of the travel restrictions that have been implemented due to COVID-19?</a:t>
            </a:r>
          </a:p>
          <a:p>
            <a:pPr lvl="1">
              <a:lnSpc>
                <a:spcPct val="150000"/>
              </a:lnSpc>
            </a:pPr>
            <a:r>
              <a:rPr lang="en-US" sz="1600" b="0" i="0" dirty="0">
                <a:solidFill>
                  <a:schemeClr val="accent6"/>
                </a:solidFill>
                <a:effectLst/>
                <a:latin typeface="Consolas" panose="020B0609020204030204" pitchFamily="49" charset="0"/>
              </a:rPr>
              <a:t>Data from </a:t>
            </a:r>
            <a:r>
              <a:rPr lang="en-US" sz="1600" dirty="0">
                <a:latin typeface="Consolas" panose="020B0609020204030204" pitchFamily="49" charset="0"/>
                <a:hlinkClick r:id="rId3"/>
              </a:rPr>
              <a:t>https://www.kayak.com/travel-restrictions</a:t>
            </a:r>
            <a:r>
              <a:rPr lang="en-US" sz="1600" dirty="0">
                <a:latin typeface="Consolas" panose="020B0609020204030204" pitchFamily="49" charset="0"/>
              </a:rPr>
              <a:t> </a:t>
            </a:r>
            <a:r>
              <a:rPr lang="en-US" sz="1600" dirty="0">
                <a:solidFill>
                  <a:schemeClr val="accent6"/>
                </a:solidFill>
                <a:latin typeface="Consolas" panose="020B0609020204030204" pitchFamily="49" charset="0"/>
              </a:rPr>
              <a:t>and </a:t>
            </a:r>
            <a:r>
              <a:rPr lang="en-US" sz="1600" dirty="0">
                <a:latin typeface="Consolas" panose="020B0609020204030204" pitchFamily="49" charset="0"/>
                <a:hlinkClick r:id="rId4"/>
              </a:rPr>
              <a:t>https://www.naturalearthdata.com/downloads/10m-cultural-vectors/</a:t>
            </a:r>
            <a:r>
              <a:rPr lang="en-US" sz="1600" dirty="0">
                <a:latin typeface="Consolas" panose="020B0609020204030204" pitchFamily="49" charset="0"/>
              </a:rPr>
              <a:t> </a:t>
            </a:r>
          </a:p>
          <a:p>
            <a:pPr lvl="1">
              <a:lnSpc>
                <a:spcPct val="150000"/>
              </a:lnSpc>
            </a:pPr>
            <a:r>
              <a:rPr lang="en-US" sz="1600" dirty="0">
                <a:solidFill>
                  <a:schemeClr val="accent6"/>
                </a:solidFill>
                <a:latin typeface="Consolas" panose="020B0609020204030204" pitchFamily="49" charset="0"/>
              </a:rPr>
              <a:t>From geopandas we imported descartes to plot polygons. We also imported Bokeh </a:t>
            </a:r>
          </a:p>
          <a:p>
            <a:pPr lvl="1">
              <a:lnSpc>
                <a:spcPct val="150000"/>
              </a:lnSpc>
            </a:pPr>
            <a:endParaRPr lang="en-US" sz="1800" dirty="0">
              <a:latin typeface="Consolas" panose="020B0609020204030204" pitchFamily="49" charset="0"/>
            </a:endParaRPr>
          </a:p>
          <a:p>
            <a:pPr marL="457200" lvl="1" indent="0">
              <a:lnSpc>
                <a:spcPct val="150000"/>
              </a:lnSpc>
              <a:buNone/>
            </a:pPr>
            <a:endParaRPr lang="en-US" sz="1800" b="0" i="0" dirty="0">
              <a:solidFill>
                <a:srgbClr val="1D1C1D"/>
              </a:solidFill>
              <a:effectLst/>
              <a:latin typeface="Consolas" panose="020B0609020204030204" pitchFamily="49" charset="0"/>
            </a:endParaRPr>
          </a:p>
          <a:p>
            <a:pPr marL="514350" indent="-514350">
              <a:lnSpc>
                <a:spcPct val="150000"/>
              </a:lnSpc>
              <a:buFont typeface="+mj-lt"/>
              <a:buAutoNum type="arabicPeriod" startAt="4"/>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4"/>
            </a:pPr>
            <a:endParaRPr lang="en-US" sz="2000" dirty="0"/>
          </a:p>
        </p:txBody>
      </p:sp>
      <p:sp>
        <p:nvSpPr>
          <p:cNvPr id="5" name="TextBox 4"/>
          <p:cNvSpPr txBox="1"/>
          <p:nvPr/>
        </p:nvSpPr>
        <p:spPr>
          <a:xfrm>
            <a:off x="4338393" y="6385330"/>
            <a:ext cx="8068301" cy="338554"/>
          </a:xfrm>
          <a:prstGeom prst="rect">
            <a:avLst/>
          </a:prstGeom>
          <a:noFill/>
        </p:spPr>
        <p:txBody>
          <a:bodyPr wrap="square">
            <a:spAutoFit/>
          </a:bodyPr>
          <a:lstStyle>
            <a:lvl1pPr>
              <a:defRPr b="0" i="0">
                <a:solidFill>
                  <a:schemeClr val="bg1">
                    <a:lumMod val="85000"/>
                  </a:schemeClr>
                </a:solidFill>
                <a:effectLst/>
                <a:latin typeface="HGSSoeiKakugothicUB" panose="020B0400000000000000" pitchFamily="34" charset="-128"/>
                <a:ea typeface="HGSSoeiKakugothicUB" panose="020B0400000000000000" pitchFamily="34" charset="-128"/>
              </a:defRPr>
            </a:lvl1pPr>
          </a:lstStyle>
          <a:p>
            <a:r>
              <a:rPr lang="en-US" sz="1600" dirty="0"/>
              <a:t>Do you know why many people love going to South Korea? To find their Seoul mates.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Questions</a:t>
            </a:r>
          </a:p>
        </p:txBody>
      </p:sp>
      <p:sp>
        <p:nvSpPr>
          <p:cNvPr id="3" name="Content Placeholder 2"/>
          <p:cNvSpPr>
            <a:spLocks noGrp="1" noEditPoints="1"/>
          </p:cNvSpPr>
          <p:nvPr>
            <p:ph idx="1"/>
          </p:nvPr>
        </p:nvSpPr>
        <p:spPr>
          <a:xfrm>
            <a:off x="838200" y="1825625"/>
            <a:ext cx="10515600" cy="4351338"/>
          </a:xfrm>
        </p:spPr>
        <p:txBody>
          <a:bodyPr>
            <a:normAutofit fontScale="62500" lnSpcReduction="20000"/>
          </a:bodyPr>
          <a:lstStyle/>
          <a:p>
            <a:pPr marL="0" indent="0">
              <a:lnSpc>
                <a:spcPct val="150000"/>
              </a:lnSpc>
              <a:buNone/>
            </a:pPr>
            <a:r>
              <a:rPr lang="en-US" sz="2800" u="sng" dirty="0">
                <a:latin typeface="Consolas" panose="020B0609020204030204" pitchFamily="49" charset="0"/>
              </a:rPr>
              <a:t>Travel Planner</a:t>
            </a:r>
          </a:p>
          <a:p>
            <a:pPr marL="514350" indent="-514350">
              <a:lnSpc>
                <a:spcPct val="150000"/>
              </a:lnSpc>
              <a:buFont typeface="+mj-lt"/>
              <a:buAutoNum type="arabicPeriod" startAt="6"/>
            </a:pPr>
            <a:r>
              <a:rPr lang="en-US" sz="2800" dirty="0">
                <a:latin typeface="Consolas" panose="020B0609020204030204" pitchFamily="49" charset="0"/>
              </a:rPr>
              <a:t>What are the flight options available for the client's intended destination?</a:t>
            </a:r>
          </a:p>
          <a:p>
            <a:pPr lvl="1">
              <a:lnSpc>
                <a:spcPct val="150000"/>
              </a:lnSpc>
            </a:pPr>
            <a:r>
              <a:rPr lang="en-US" dirty="0">
                <a:solidFill>
                  <a:schemeClr val="accent6"/>
                </a:solidFill>
                <a:latin typeface="Consolas" panose="020B0609020204030204" pitchFamily="49" charset="0"/>
              </a:rPr>
              <a:t>Skyscanner API endpoint </a:t>
            </a:r>
            <a:r>
              <a:rPr lang="en-US" b="1" i="0" dirty="0">
                <a:solidFill>
                  <a:schemeClr val="accent6"/>
                </a:solidFill>
                <a:effectLst/>
                <a:latin typeface="Inter"/>
              </a:rPr>
              <a:t>@browse quotes </a:t>
            </a:r>
            <a:r>
              <a:rPr lang="en-US" i="0" dirty="0">
                <a:solidFill>
                  <a:schemeClr val="accent6"/>
                </a:solidFill>
                <a:effectLst/>
                <a:latin typeface="Consolas" panose="020B0609020204030204" pitchFamily="49" charset="0"/>
              </a:rPr>
              <a:t>to obtain Airline and Price data</a:t>
            </a:r>
          </a:p>
          <a:p>
            <a:pPr lvl="1">
              <a:lnSpc>
                <a:spcPct val="150000"/>
              </a:lnSpc>
            </a:pPr>
            <a:r>
              <a:rPr lang="en-US" i="0" dirty="0">
                <a:solidFill>
                  <a:schemeClr val="accent6"/>
                </a:solidFill>
                <a:effectLst/>
                <a:latin typeface="Consolas" panose="020B0609020204030204" pitchFamily="49" charset="0"/>
                <a:hlinkClick r:id="rId3"/>
              </a:rPr>
              <a:t>https://rapidapi.com/skyscanner/api/skyscanner-flight-search/</a:t>
            </a:r>
            <a:endParaRPr lang="en-US" dirty="0">
              <a:solidFill>
                <a:schemeClr val="accent6"/>
              </a:solidFill>
              <a:latin typeface="Consolas" panose="020B0609020204030204" pitchFamily="49" charset="0"/>
            </a:endParaRPr>
          </a:p>
          <a:p>
            <a:pPr marL="514350" indent="-514350">
              <a:lnSpc>
                <a:spcPct val="150000"/>
              </a:lnSpc>
              <a:buFont typeface="+mj-lt"/>
              <a:buAutoNum type="arabicPeriod" startAt="6"/>
            </a:pPr>
            <a:endParaRPr lang="en-US" sz="2800" dirty="0">
              <a:latin typeface="Consolas" panose="020B0609020204030204" pitchFamily="49" charset="0"/>
            </a:endParaRPr>
          </a:p>
          <a:p>
            <a:pPr marL="514350" indent="-514350">
              <a:lnSpc>
                <a:spcPct val="150000"/>
              </a:lnSpc>
              <a:buFont typeface="+mj-lt"/>
              <a:buAutoNum type="arabicPeriod" startAt="6"/>
            </a:pPr>
            <a:r>
              <a:rPr lang="en-US" sz="2800" dirty="0">
                <a:latin typeface="Consolas" panose="020B0609020204030204" pitchFamily="49" charset="0"/>
              </a:rPr>
              <a:t>What is the hotel availability in the destination of interest?</a:t>
            </a:r>
          </a:p>
          <a:p>
            <a:pPr lvl="1">
              <a:lnSpc>
                <a:spcPct val="150000"/>
              </a:lnSpc>
            </a:pPr>
            <a:r>
              <a:rPr lang="en-US" dirty="0">
                <a:solidFill>
                  <a:schemeClr val="accent6"/>
                </a:solidFill>
                <a:latin typeface="Consolas" panose="020B0609020204030204" pitchFamily="49" charset="0"/>
              </a:rPr>
              <a:t>Booking.com API endpoint </a:t>
            </a:r>
            <a:r>
              <a:rPr lang="en-US" b="1" i="0" dirty="0">
                <a:solidFill>
                  <a:schemeClr val="accent6"/>
                </a:solidFill>
                <a:effectLst/>
                <a:latin typeface="Inter"/>
              </a:rPr>
              <a:t>@Search locations </a:t>
            </a:r>
            <a:r>
              <a:rPr lang="en-US" dirty="0">
                <a:solidFill>
                  <a:schemeClr val="accent6"/>
                </a:solidFill>
                <a:latin typeface="Consolas" panose="020B0609020204030204" pitchFamily="49" charset="0"/>
              </a:rPr>
              <a:t>to return number of hotels in 5 areas(e.g. districts) in the city of choice.</a:t>
            </a:r>
          </a:p>
          <a:p>
            <a:pPr lvl="1">
              <a:lnSpc>
                <a:spcPct val="150000"/>
              </a:lnSpc>
            </a:pPr>
            <a:r>
              <a:rPr lang="en-US" dirty="0">
                <a:solidFill>
                  <a:schemeClr val="accent6"/>
                </a:solidFill>
                <a:latin typeface="Consolas" panose="020B0609020204030204" pitchFamily="49" charset="0"/>
                <a:hlinkClick r:id="rId4"/>
              </a:rPr>
              <a:t>https://rapidapi.com/tipsters/api/booking-com/</a:t>
            </a:r>
            <a:endParaRPr lang="en-US" dirty="0">
              <a:solidFill>
                <a:schemeClr val="accent6"/>
              </a:solidFill>
              <a:latin typeface="Consolas" panose="020B0609020204030204" pitchFamily="49" charset="0"/>
            </a:endParaRPr>
          </a:p>
          <a:p>
            <a:endParaRPr lang="en-US" dirty="0"/>
          </a:p>
        </p:txBody>
      </p:sp>
      <p:sp>
        <p:nvSpPr>
          <p:cNvPr id="5" name="TextBox 4"/>
          <p:cNvSpPr txBox="1"/>
          <p:nvPr/>
        </p:nvSpPr>
        <p:spPr>
          <a:xfrm>
            <a:off x="6285666" y="6396335"/>
            <a:ext cx="6097112" cy="369332"/>
          </a:xfrm>
          <a:prstGeom prst="rect">
            <a:avLst/>
          </a:prstGeom>
          <a:noFill/>
        </p:spPr>
        <p:txBody>
          <a:bodyPr wrap="square">
            <a:spAutoFit/>
          </a:bodyPr>
          <a:lstStyle>
            <a:lvl1pPr>
              <a:defRPr sz="1600" b="0" i="0">
                <a:solidFill>
                  <a:schemeClr val="bg1">
                    <a:lumMod val="85000"/>
                  </a:schemeClr>
                </a:solidFill>
                <a:effectLst/>
                <a:latin typeface="HGSSoeiKakugothicUB" panose="020B0400000000000000" pitchFamily="34" charset="-128"/>
                <a:ea typeface="HGSSoeiKakugothicUB" panose="020B0400000000000000" pitchFamily="34" charset="-128"/>
              </a:defRPr>
            </a:lvl1pPr>
          </a:lstStyle>
          <a:p>
            <a:r>
              <a:rPr lang="en-US" dirty="0"/>
              <a:t>Czechs do not have time to waste. They are very Prague-</a:t>
            </a:r>
            <a:r>
              <a:rPr lang="en-US" dirty="0" err="1"/>
              <a:t>matic</a:t>
            </a:r>
            <a:r>
              <a:rPr lang="en-US"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Questions</a:t>
            </a:r>
          </a:p>
        </p:txBody>
      </p:sp>
      <p:sp>
        <p:nvSpPr>
          <p:cNvPr id="3" name="Content Placeholder 2"/>
          <p:cNvSpPr>
            <a:spLocks noGrp="1" noEditPoints="1"/>
          </p:cNvSpPr>
          <p:nvPr>
            <p:ph idx="1"/>
          </p:nvPr>
        </p:nvSpPr>
        <p:spPr>
          <a:xfrm>
            <a:off x="838200" y="1758885"/>
            <a:ext cx="10354857" cy="4351338"/>
          </a:xfrm>
        </p:spPr>
        <p:txBody>
          <a:bodyPr>
            <a:normAutofit fontScale="92500" lnSpcReduction="20000"/>
          </a:bodyPr>
          <a:lstStyle/>
          <a:p>
            <a:pPr marL="514350" indent="-514350">
              <a:lnSpc>
                <a:spcPct val="150000"/>
              </a:lnSpc>
              <a:buFont typeface="+mj-lt"/>
              <a:buAutoNum type="arabicPeriod" startAt="8"/>
            </a:pPr>
            <a:r>
              <a:rPr lang="en-US" sz="2200" dirty="0">
                <a:latin typeface="Consolas" panose="020B0609020204030204" pitchFamily="49" charset="0"/>
              </a:rPr>
              <a:t>What are some of the hotel options? How do these compare to each other in price and quality?</a:t>
            </a:r>
          </a:p>
          <a:p>
            <a:pPr lvl="1">
              <a:lnSpc>
                <a:spcPct val="150000"/>
              </a:lnSpc>
            </a:pPr>
            <a:r>
              <a:rPr lang="en-US" sz="1800" dirty="0">
                <a:solidFill>
                  <a:schemeClr val="accent6"/>
                </a:solidFill>
                <a:latin typeface="Consolas" panose="020B0609020204030204" pitchFamily="49" charset="0"/>
              </a:rPr>
              <a:t>Booking.com API endpoint </a:t>
            </a:r>
            <a:r>
              <a:rPr lang="en-US" sz="1800" b="1" i="0" dirty="0">
                <a:solidFill>
                  <a:schemeClr val="accent6"/>
                </a:solidFill>
                <a:effectLst/>
                <a:latin typeface="Inter"/>
              </a:rPr>
              <a:t>@Search hotels </a:t>
            </a:r>
            <a:r>
              <a:rPr lang="en-US" sz="1800" dirty="0">
                <a:solidFill>
                  <a:schemeClr val="accent6"/>
                </a:solidFill>
                <a:latin typeface="Consolas" panose="020B0609020204030204" pitchFamily="49" charset="0"/>
              </a:rPr>
              <a:t>to return hotel prices, reviews, physical address, etc. in the area of choice. This requires a </a:t>
            </a:r>
            <a:r>
              <a:rPr lang="en-US" sz="1800" dirty="0" err="1">
                <a:solidFill>
                  <a:schemeClr val="accent6"/>
                </a:solidFill>
                <a:latin typeface="Consolas" panose="020B0609020204030204" pitchFamily="49" charset="0"/>
              </a:rPr>
              <a:t>destination_id</a:t>
            </a:r>
            <a:r>
              <a:rPr lang="en-US" sz="1800" dirty="0">
                <a:solidFill>
                  <a:schemeClr val="accent6"/>
                </a:solidFill>
                <a:latin typeface="Consolas" panose="020B0609020204030204" pitchFamily="49" charset="0"/>
              </a:rPr>
              <a:t> obtained with </a:t>
            </a:r>
            <a:r>
              <a:rPr lang="en-US" sz="1800" b="1" i="0" dirty="0">
                <a:solidFill>
                  <a:schemeClr val="accent6"/>
                </a:solidFill>
                <a:effectLst/>
                <a:latin typeface="Inter"/>
              </a:rPr>
              <a:t>@Search locations </a:t>
            </a:r>
            <a:r>
              <a:rPr lang="en-US" sz="1800" dirty="0">
                <a:solidFill>
                  <a:schemeClr val="accent6"/>
                </a:solidFill>
                <a:latin typeface="Consolas" panose="020B0609020204030204" pitchFamily="49" charset="0"/>
              </a:rPr>
              <a:t>endpoint.</a:t>
            </a:r>
          </a:p>
          <a:p>
            <a:pPr lvl="1">
              <a:lnSpc>
                <a:spcPct val="150000"/>
              </a:lnSpc>
            </a:pPr>
            <a:r>
              <a:rPr lang="en-US" sz="1800" dirty="0">
                <a:solidFill>
                  <a:schemeClr val="accent6"/>
                </a:solidFill>
                <a:latin typeface="Consolas" panose="020B0609020204030204" pitchFamily="49" charset="0"/>
                <a:hlinkClick r:id="rId3"/>
              </a:rPr>
              <a:t>https://rapidapi.com/tipsters/api/booking-com/</a:t>
            </a:r>
            <a:endParaRPr lang="en-US" sz="1800" dirty="0">
              <a:solidFill>
                <a:schemeClr val="accent6"/>
              </a:solidFill>
              <a:latin typeface="Consolas" panose="020B0609020204030204" pitchFamily="49" charset="0"/>
            </a:endParaRPr>
          </a:p>
          <a:p>
            <a:pPr marL="914400" lvl="2" indent="0">
              <a:lnSpc>
                <a:spcPct val="150000"/>
              </a:lnSpc>
              <a:buNone/>
            </a:pPr>
            <a:endParaRPr lang="en-US" sz="1800" dirty="0">
              <a:latin typeface="Consolas" panose="020B0609020204030204" pitchFamily="49" charset="0"/>
            </a:endParaRPr>
          </a:p>
          <a:p>
            <a:pPr marL="514350" indent="-514350">
              <a:lnSpc>
                <a:spcPct val="150000"/>
              </a:lnSpc>
              <a:buFont typeface="+mj-lt"/>
              <a:buAutoNum type="arabicPeriod" startAt="8"/>
            </a:pPr>
            <a:r>
              <a:rPr lang="en-US" sz="2200" dirty="0">
                <a:latin typeface="Consolas" panose="020B0609020204030204" pitchFamily="49" charset="0"/>
              </a:rPr>
              <a:t>How can we compare hotel locations with other points of reference?</a:t>
            </a:r>
          </a:p>
          <a:p>
            <a:pPr lvl="1">
              <a:lnSpc>
                <a:spcPct val="150000"/>
              </a:lnSpc>
            </a:pPr>
            <a:r>
              <a:rPr lang="en-US" sz="1800" dirty="0">
                <a:solidFill>
                  <a:schemeClr val="accent6"/>
                </a:solidFill>
                <a:latin typeface="Consolas" panose="020B0609020204030204" pitchFamily="49" charset="0"/>
              </a:rPr>
              <a:t>Folium Library to generate an interactive map with icons for each hotel</a:t>
            </a:r>
          </a:p>
          <a:p>
            <a:pPr lvl="1">
              <a:lnSpc>
                <a:spcPct val="150000"/>
              </a:lnSpc>
            </a:pPr>
            <a:r>
              <a:rPr lang="en-US" sz="1800" dirty="0">
                <a:solidFill>
                  <a:schemeClr val="accent6"/>
                </a:solidFill>
                <a:latin typeface="Consolas" panose="020B0609020204030204" pitchFamily="49" charset="0"/>
                <a:hlinkClick r:id="rId4"/>
              </a:rPr>
              <a:t>http://python-visualization.github.io/folium/</a:t>
            </a:r>
            <a:endParaRPr lang="en-US" sz="1800" dirty="0">
              <a:solidFill>
                <a:schemeClr val="accent6"/>
              </a:solidFill>
              <a:latin typeface="Consolas" panose="020B0609020204030204" pitchFamily="49" charset="0"/>
            </a:endParaRPr>
          </a:p>
          <a:p>
            <a:pPr marL="457200" lvl="1" indent="0">
              <a:lnSpc>
                <a:spcPct val="150000"/>
              </a:lnSpc>
              <a:buNone/>
            </a:pPr>
            <a:endParaRPr lang="en-US" sz="1800" dirty="0">
              <a:solidFill>
                <a:schemeClr val="accent6"/>
              </a:solidFill>
              <a:latin typeface="Consolas" panose="020B0609020204030204" pitchFamily="49" charset="0"/>
            </a:endParaRPr>
          </a:p>
          <a:p>
            <a:pPr marL="0" indent="0">
              <a:lnSpc>
                <a:spcPct val="150000"/>
              </a:lnSpc>
              <a:buNone/>
            </a:pPr>
            <a:endParaRPr lang="en-US" sz="2200" dirty="0">
              <a:latin typeface="Consolas" panose="020B0609020204030204" pitchFamily="49" charset="0"/>
            </a:endParaRPr>
          </a:p>
          <a:p>
            <a:pPr marL="971550" lvl="1" indent="-514350">
              <a:lnSpc>
                <a:spcPct val="150000"/>
              </a:lnSpc>
              <a:buFont typeface="+mj-lt"/>
              <a:buAutoNum type="arabicPeriod" startAt="7"/>
            </a:pPr>
            <a:endParaRPr lang="en-US" sz="1800" dirty="0">
              <a:latin typeface="Consolas" panose="020B0609020204030204" pitchFamily="49" charset="0"/>
            </a:endParaRPr>
          </a:p>
          <a:p>
            <a:pPr marL="514350" indent="-514350">
              <a:lnSpc>
                <a:spcPct val="150000"/>
              </a:lnSpc>
              <a:buFont typeface="+mj-lt"/>
              <a:buAutoNum type="arabicPeriod" startAt="3"/>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dirty="0"/>
          </a:p>
        </p:txBody>
      </p:sp>
      <p:sp>
        <p:nvSpPr>
          <p:cNvPr id="5" name="TextBox 4"/>
          <p:cNvSpPr txBox="1"/>
          <p:nvPr/>
        </p:nvSpPr>
        <p:spPr>
          <a:xfrm>
            <a:off x="5212747" y="6374953"/>
            <a:ext cx="6921408" cy="338554"/>
          </a:xfrm>
          <a:prstGeom prst="rect">
            <a:avLst/>
          </a:prstGeom>
          <a:noFill/>
        </p:spPr>
        <p:txBody>
          <a:bodyPr wrap="square">
            <a:spAutoFit/>
          </a:bodyPr>
          <a:lstStyle>
            <a:lvl1pPr>
              <a:defRPr sz="1600" b="0" i="0">
                <a:solidFill>
                  <a:schemeClr val="bg1">
                    <a:lumMod val="85000"/>
                  </a:schemeClr>
                </a:solidFill>
                <a:effectLst/>
                <a:latin typeface="HGSSoeiKakugothicUB" panose="020B0400000000000000" pitchFamily="34" charset="-128"/>
                <a:ea typeface="HGSSoeiKakugothicUB" panose="020B0400000000000000" pitchFamily="34" charset="-128"/>
              </a:defRPr>
            </a:lvl1pPr>
          </a:lstStyle>
          <a:p>
            <a:r>
              <a:rPr lang="en-US" dirty="0"/>
              <a:t>I</a:t>
            </a:r>
            <a:r>
              <a:rPr lang="en-US" dirty="0">
                <a:latin typeface="Imprint MT Shadow" panose="04020605060303030202" pitchFamily="82" charset="0"/>
              </a:rPr>
              <a:t>’</a:t>
            </a:r>
            <a:r>
              <a:rPr lang="en-US" dirty="0"/>
              <a:t>d like to know why the winters are so cold in America. I think Alaska local.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Notes Theme">
  <a:themeElements>
    <a:clrScheme name="Office Notes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TotalTime>
  <Words>2638</Words>
  <Application>Microsoft Office PowerPoint</Application>
  <PresentationFormat>Widescreen</PresentationFormat>
  <Paragraphs>253</Paragraphs>
  <Slides>30</Slides>
  <Notes>30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HGSSoeiKakugothicUB</vt:lpstr>
      <vt:lpstr>Arial</vt:lpstr>
      <vt:lpstr>Calibri</vt:lpstr>
      <vt:lpstr>Calibri Light</vt:lpstr>
      <vt:lpstr>Consolas</vt:lpstr>
      <vt:lpstr>Imprint MT Shadow</vt:lpstr>
      <vt:lpstr>Inter</vt:lpstr>
      <vt:lpstr>Tw Cen MT Condensed</vt:lpstr>
      <vt:lpstr>Wingdings</vt:lpstr>
      <vt:lpstr>Office Theme</vt:lpstr>
      <vt:lpstr>PyTravel</vt:lpstr>
      <vt:lpstr>Motivation</vt:lpstr>
      <vt:lpstr>Objectives</vt:lpstr>
      <vt:lpstr>A Solution…Trichotomy?</vt:lpstr>
      <vt:lpstr>A Solution…Trichotomy?</vt:lpstr>
      <vt:lpstr>Questions</vt:lpstr>
      <vt:lpstr>Questions</vt:lpstr>
      <vt:lpstr>Questions</vt:lpstr>
      <vt:lpstr>Questions</vt:lpstr>
      <vt:lpstr>Data Cleanup and Exploration</vt:lpstr>
      <vt:lpstr>Data Cleanup and Exploration</vt:lpstr>
      <vt:lpstr>Data Cleanup and Exploration</vt:lpstr>
      <vt:lpstr>Data Cleanup and Exploration</vt:lpstr>
      <vt:lpstr>Data Cleanup and Exploration</vt:lpstr>
      <vt:lpstr>Data Analysis &amp;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Post-Mortem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PyTravel</dc:title>
  <dc:creator>Marcela Castano</dc:creator>
  <cp:lastModifiedBy>Marcela Castano</cp:lastModifiedBy>
  <cp:revision>35</cp:revision>
  <dcterms:created xsi:type="dcterms:W3CDTF">2021-10-24T17:21:19Z</dcterms:created>
  <dcterms:modified xsi:type="dcterms:W3CDTF">2021-10-27T03:05:25Z</dcterms:modified>
</cp:coreProperties>
</file>